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  <p:sldMasterId id="2147483708" r:id="rId2"/>
  </p:sldMasterIdLst>
  <p:notesMasterIdLst>
    <p:notesMasterId r:id="rId55"/>
  </p:notesMasterIdLst>
  <p:handoutMasterIdLst>
    <p:handoutMasterId r:id="rId56"/>
  </p:handoutMasterIdLst>
  <p:sldIdLst>
    <p:sldId id="256" r:id="rId3"/>
    <p:sldId id="280" r:id="rId4"/>
    <p:sldId id="279" r:id="rId5"/>
    <p:sldId id="348" r:id="rId6"/>
    <p:sldId id="347" r:id="rId7"/>
    <p:sldId id="349" r:id="rId8"/>
    <p:sldId id="281" r:id="rId9"/>
    <p:sldId id="302" r:id="rId10"/>
    <p:sldId id="303" r:id="rId11"/>
    <p:sldId id="319" r:id="rId12"/>
    <p:sldId id="308" r:id="rId13"/>
    <p:sldId id="305" r:id="rId14"/>
    <p:sldId id="332" r:id="rId15"/>
    <p:sldId id="333" r:id="rId16"/>
    <p:sldId id="278" r:id="rId17"/>
    <p:sldId id="285" r:id="rId18"/>
    <p:sldId id="286" r:id="rId19"/>
    <p:sldId id="317" r:id="rId20"/>
    <p:sldId id="287" r:id="rId21"/>
    <p:sldId id="288" r:id="rId22"/>
    <p:sldId id="323" r:id="rId23"/>
    <p:sldId id="331" r:id="rId24"/>
    <p:sldId id="321" r:id="rId25"/>
    <p:sldId id="293" r:id="rId26"/>
    <p:sldId id="335" r:id="rId27"/>
    <p:sldId id="336" r:id="rId28"/>
    <p:sldId id="338" r:id="rId29"/>
    <p:sldId id="337" r:id="rId30"/>
    <p:sldId id="339" r:id="rId31"/>
    <p:sldId id="340" r:id="rId32"/>
    <p:sldId id="292" r:id="rId33"/>
    <p:sldId id="309" r:id="rId34"/>
    <p:sldId id="316" r:id="rId35"/>
    <p:sldId id="313" r:id="rId36"/>
    <p:sldId id="311" r:id="rId37"/>
    <p:sldId id="314" r:id="rId38"/>
    <p:sldId id="315" r:id="rId39"/>
    <p:sldId id="294" r:id="rId40"/>
    <p:sldId id="325" r:id="rId41"/>
    <p:sldId id="324" r:id="rId42"/>
    <p:sldId id="327" r:id="rId43"/>
    <p:sldId id="328" r:id="rId44"/>
    <p:sldId id="326" r:id="rId45"/>
    <p:sldId id="330" r:id="rId46"/>
    <p:sldId id="341" r:id="rId47"/>
    <p:sldId id="342" r:id="rId48"/>
    <p:sldId id="343" r:id="rId49"/>
    <p:sldId id="345" r:id="rId50"/>
    <p:sldId id="346" r:id="rId51"/>
    <p:sldId id="350" r:id="rId52"/>
    <p:sldId id="329" r:id="rId53"/>
    <p:sldId id="31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6FF"/>
    <a:srgbClr val="D6A6FF"/>
    <a:srgbClr val="FF6400"/>
    <a:srgbClr val="FF8200"/>
    <a:srgbClr val="005ECE"/>
    <a:srgbClr val="FF8B00"/>
    <a:srgbClr val="FFF6C9"/>
    <a:srgbClr val="FFE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80"/>
    <p:restoredTop sz="94664"/>
  </p:normalViewPr>
  <p:slideViewPr>
    <p:cSldViewPr snapToGrid="0" snapToObjects="1">
      <p:cViewPr varScale="1">
        <p:scale>
          <a:sx n="100" d="100"/>
          <a:sy n="100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5B9F3-2D21-B144-A225-5DB7FC88CEEC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D5547-E652-B649-82B2-BAF1F5D5F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41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B16D6-B238-FF4C-8459-96930AAE9864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69A8F-2F57-E949-97AA-E3E64E5D0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52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DFD31-F6F3-2444-B368-89D12BBC7C9A}" type="datetimeFigureOut">
              <a:rPr lang="en-US" smtClean="0"/>
              <a:t>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6942F-BF72-B047-B677-10DA8C957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s161-win1819-staff@lists.stanford.edu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14.tiff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tiff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Recurrence Relations and how to solve them!</a:t>
            </a:r>
          </a:p>
        </p:txBody>
      </p:sp>
    </p:spTree>
    <p:extLst>
      <p:ext uri="{BB962C8B-B14F-4D97-AF65-F5344CB8AC3E}">
        <p14:creationId xmlns:p14="http://schemas.microsoft.com/office/powerpoint/2010/main" val="1306256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81" y="220005"/>
            <a:ext cx="7886700" cy="1325563"/>
          </a:xfrm>
        </p:spPr>
        <p:txBody>
          <a:bodyPr/>
          <a:lstStyle/>
          <a:p>
            <a:r>
              <a:rPr lang="en-US" dirty="0"/>
              <a:t>Technicalities I</a:t>
            </a:r>
            <a:br>
              <a:rPr lang="en-US" dirty="0"/>
            </a:br>
            <a:r>
              <a:rPr lang="en-US" sz="3600" dirty="0">
                <a:solidFill>
                  <a:srgbClr val="7030A0"/>
                </a:solidFill>
              </a:rPr>
              <a:t>Base Cases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</p:spPr>
            <p:txBody>
              <a:bodyPr/>
              <a:lstStyle/>
              <a:p>
                <a:r>
                  <a:rPr lang="en-US" dirty="0"/>
                  <a:t>Formally, we should always have </a:t>
                </a:r>
                <a:r>
                  <a:rPr lang="en-US" dirty="0">
                    <a:solidFill>
                      <a:srgbClr val="FF6400"/>
                    </a:solidFill>
                  </a:rPr>
                  <a:t>base cases </a:t>
                </a:r>
                <a:r>
                  <a:rPr lang="en-US" dirty="0"/>
                  <a:t>with recurrence relations.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FF64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i="1" dirty="0"/>
                  <a:t>is not the same function as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=1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000000000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</a:t>
                </a:r>
                <a:r>
                  <a:rPr lang="en-US" dirty="0">
                    <a:solidFill>
                      <a:srgbClr val="FF6400"/>
                    </a:solidFill>
                  </a:rPr>
                  <a:t>T(1) = O(1), </a:t>
                </a:r>
                <a:r>
                  <a:rPr lang="en-US" dirty="0"/>
                  <a:t>so sometimes we’ll just omit it.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210" y="1879923"/>
                <a:ext cx="8754790" cy="4351338"/>
              </a:xfrm>
              <a:blipFill>
                <a:blip r:embed="rId2"/>
                <a:stretch>
                  <a:fillRect l="-115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589" y="209404"/>
            <a:ext cx="791965" cy="1096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88" y="5066034"/>
            <a:ext cx="1914844" cy="1791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3999" y="5308123"/>
            <a:ext cx="239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Why does T(1) = O(1)?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0214" y="6317191"/>
            <a:ext cx="27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1170" y="1002951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90058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your </a:t>
            </a:r>
            <a:r>
              <a:rPr lang="en-US" dirty="0">
                <a:solidFill>
                  <a:srgbClr val="FF6400"/>
                </a:solidFill>
              </a:rPr>
              <a:t>pre-lecture 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You played around with these examples (when n is a power of 2):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      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4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    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64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226" y="32145"/>
            <a:ext cx="7276216" cy="1325563"/>
          </a:xfrm>
        </p:spPr>
        <p:txBody>
          <a:bodyPr/>
          <a:lstStyle/>
          <a:p>
            <a:r>
              <a:rPr lang="en-US" dirty="0"/>
              <a:t>One approach for all of these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FB73F3-BD29-DE4B-9C10-FE72A4091B24}"/>
              </a:ext>
            </a:extLst>
          </p:cNvPr>
          <p:cNvGrpSpPr/>
          <p:nvPr/>
        </p:nvGrpSpPr>
        <p:grpSpPr>
          <a:xfrm>
            <a:off x="893752" y="1119478"/>
            <a:ext cx="7890643" cy="5509428"/>
            <a:chOff x="893752" y="1119478"/>
            <a:chExt cx="7890643" cy="5509428"/>
          </a:xfrm>
        </p:grpSpPr>
        <p:sp>
          <p:nvSpPr>
            <p:cNvPr id="4" name="Oval 3"/>
            <p:cNvSpPr/>
            <p:nvPr/>
          </p:nvSpPr>
          <p:spPr>
            <a:xfrm>
              <a:off x="5287900" y="1119478"/>
              <a:ext cx="1590671" cy="7061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Size n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6277652" y="2041032"/>
              <a:ext cx="1249790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764342" y="2041032"/>
              <a:ext cx="1133899" cy="478086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n/2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222641" y="2795795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7959647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550942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7163007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824321" y="5752259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6415616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6009077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5593440" y="5959642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5177803" y="577440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764342" y="591829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377694" y="5724335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42176" y="589887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44719" y="6167241"/>
              <a:ext cx="10755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(Size 1)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57876" y="478282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156928" y="2828270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5069143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42176" y="2847294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7813642" y="432354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6760173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5646959" y="4323544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525071" y="434194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469743" y="4341586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293727" y="4338253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12099" y="3205816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3675897" y="5738620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3267192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860653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2445016" y="5946003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2029379" y="576076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1615918" y="590465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1229270" y="5710696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893752" y="5885234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46830" y="1411937"/>
            <a:ext cx="3565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The “tree” approach from last time.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Add up all the work done at all the sub-problems.</a:t>
            </a:r>
          </a:p>
        </p:txBody>
      </p:sp>
    </p:spTree>
    <p:extLst>
      <p:ext uri="{BB962C8B-B14F-4D97-AF65-F5344CB8AC3E}">
        <p14:creationId xmlns:p14="http://schemas.microsoft.com/office/powerpoint/2010/main" val="150796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5642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5664413" cy="4351338"/>
              </a:xfrm>
              <a:blipFill>
                <a:blip r:embed="rId2"/>
                <a:stretch>
                  <a:fillRect l="-178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FC9ED8A-C825-2440-83EC-F83330176A61}"/>
              </a:ext>
            </a:extLst>
          </p:cNvPr>
          <p:cNvGrpSpPr/>
          <p:nvPr/>
        </p:nvGrpSpPr>
        <p:grpSpPr>
          <a:xfrm>
            <a:off x="5873278" y="2165109"/>
            <a:ext cx="1718489" cy="4530053"/>
            <a:chOff x="5873278" y="2165109"/>
            <a:chExt cx="1718489" cy="45300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BDFCDE6-CEC6-5240-AD49-73F33852CE01}"/>
                </a:ext>
              </a:extLst>
            </p:cNvPr>
            <p:cNvSpPr/>
            <p:nvPr/>
          </p:nvSpPr>
          <p:spPr>
            <a:xfrm>
              <a:off x="6001096" y="2165109"/>
              <a:ext cx="1590671" cy="7061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Size 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183177-F24D-3840-B6F4-355421AD56DC}"/>
                </a:ext>
              </a:extLst>
            </p:cNvPr>
            <p:cNvSpPr/>
            <p:nvPr/>
          </p:nvSpPr>
          <p:spPr>
            <a:xfrm>
              <a:off x="6171536" y="3080328"/>
              <a:ext cx="1249790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FD3BA1F-42A1-0C42-97ED-4A88ACFFAFF2}"/>
                </a:ext>
              </a:extLst>
            </p:cNvPr>
            <p:cNvSpPr/>
            <p:nvPr/>
          </p:nvSpPr>
          <p:spPr>
            <a:xfrm>
              <a:off x="6644028" y="6201357"/>
              <a:ext cx="304801" cy="248946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7EC3EC-21E0-D04B-B131-AF3A27B082FD}"/>
                </a:ext>
              </a:extLst>
            </p:cNvPr>
            <p:cNvSpPr txBox="1"/>
            <p:nvPr/>
          </p:nvSpPr>
          <p:spPr>
            <a:xfrm>
              <a:off x="5873278" y="6325830"/>
              <a:ext cx="855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(Size 1)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D32FF-3097-1142-8ACE-38A5FB52E54E}"/>
                </a:ext>
              </a:extLst>
            </p:cNvPr>
            <p:cNvSpPr txBox="1"/>
            <p:nvPr/>
          </p:nvSpPr>
          <p:spPr>
            <a:xfrm>
              <a:off x="6537742" y="5483008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B2C300-9337-1840-A14E-5CC004457218}"/>
                </a:ext>
              </a:extLst>
            </p:cNvPr>
            <p:cNvSpPr/>
            <p:nvPr/>
          </p:nvSpPr>
          <p:spPr>
            <a:xfrm>
              <a:off x="6380121" y="3813662"/>
              <a:ext cx="796640" cy="565757"/>
            </a:xfrm>
            <a:prstGeom prst="ellipse">
              <a:avLst/>
            </a:prstGeom>
            <a:solidFill>
              <a:srgbClr val="555B9A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n/4</a:t>
              </a:r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6D6A26-0682-A941-A8FA-13DBD4B05125}"/>
                </a:ext>
              </a:extLst>
            </p:cNvPr>
            <p:cNvSpPr/>
            <p:nvPr/>
          </p:nvSpPr>
          <p:spPr>
            <a:xfrm>
              <a:off x="6311054" y="5036729"/>
              <a:ext cx="970753" cy="565757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r>
                <a:rPr lang="en-US" baseline="30000"/>
                <a:t>t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27BEF4-6122-524F-84C2-12834D70D35B}"/>
                </a:ext>
              </a:extLst>
            </p:cNvPr>
            <p:cNvSpPr txBox="1"/>
            <p:nvPr/>
          </p:nvSpPr>
          <p:spPr>
            <a:xfrm>
              <a:off x="6519753" y="4244458"/>
              <a:ext cx="5173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4000" dirty="0"/>
                <a:t>…</a:t>
              </a:r>
              <a:endParaRPr lang="en-US" sz="40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861519" y="3074477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844278" y="3832922"/>
            <a:ext cx="548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61519" y="5181873"/>
            <a:ext cx="606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n/2</a:t>
            </a:r>
            <a:r>
              <a:rPr lang="en-US" sz="2000" baseline="30000" dirty="0"/>
              <a:t>t</a:t>
            </a:r>
            <a:endParaRPr lang="en-US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24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2DD-DA36-3F40-A37E-88E1BE74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0" y="-69467"/>
            <a:ext cx="8614204" cy="1325563"/>
          </a:xfrm>
        </p:spPr>
        <p:txBody>
          <a:bodyPr/>
          <a:lstStyle/>
          <a:p>
            <a:r>
              <a:rPr lang="en-US" dirty="0"/>
              <a:t>Solutions to pre-lecture exercise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Adding up over all layers:</a:t>
                </a:r>
              </a:p>
              <a:p>
                <a:endParaRPr lang="en-US" sz="7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func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So</a:t>
                </a:r>
                <a:r>
                  <a:rPr lang="en-US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26FE7-9B15-3E4F-9119-3738F5EFD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567" y="1127962"/>
                <a:ext cx="5664413" cy="4351338"/>
              </a:xfrm>
              <a:blipFill>
                <a:blip r:embed="rId2"/>
                <a:stretch>
                  <a:fillRect l="-19507" t="-1749" b="-6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47508E8-DA32-524C-A590-084E13D0C26D}"/>
              </a:ext>
            </a:extLst>
          </p:cNvPr>
          <p:cNvSpPr txBox="1"/>
          <p:nvPr/>
        </p:nvSpPr>
        <p:spPr>
          <a:xfrm>
            <a:off x="7976134" y="227315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E59209-652E-D444-ACCB-FC60DBEB43AE}"/>
              </a:ext>
            </a:extLst>
          </p:cNvPr>
          <p:cNvSpPr txBox="1"/>
          <p:nvPr/>
        </p:nvSpPr>
        <p:spPr>
          <a:xfrm>
            <a:off x="7434774" y="1518778"/>
            <a:ext cx="149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Contribution at this layer: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789C5C-C72E-634B-8EE5-30AB9DE6BA88}"/>
              </a:ext>
            </a:extLst>
          </p:cNvPr>
          <p:cNvSpPr txBox="1"/>
          <p:nvPr/>
        </p:nvSpPr>
        <p:spPr>
          <a:xfrm>
            <a:off x="7935661" y="306212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B197AD-9CCE-DD4C-B65E-BCD7ED3BFD92}"/>
              </a:ext>
            </a:extLst>
          </p:cNvPr>
          <p:cNvSpPr txBox="1"/>
          <p:nvPr/>
        </p:nvSpPr>
        <p:spPr>
          <a:xfrm>
            <a:off x="7918420" y="3907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4n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1E5091-BB41-CB43-B3C1-AB45635ED1D0}"/>
              </a:ext>
            </a:extLst>
          </p:cNvPr>
          <p:cNvSpPr txBox="1"/>
          <p:nvPr/>
        </p:nvSpPr>
        <p:spPr>
          <a:xfrm>
            <a:off x="7898590" y="5181873"/>
            <a:ext cx="506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baseline="30000" dirty="0"/>
              <a:t>t</a:t>
            </a:r>
            <a:r>
              <a:rPr lang="en-US" sz="2000" dirty="0"/>
              <a:t>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7F6CFB-2E31-6143-B72F-3DEFE74784ED}"/>
              </a:ext>
            </a:extLst>
          </p:cNvPr>
          <p:cNvSpPr txBox="1"/>
          <p:nvPr/>
        </p:nvSpPr>
        <p:spPr>
          <a:xfrm>
            <a:off x="7976134" y="6051218"/>
            <a:ext cx="802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1BC1-B48D-AE49-AF08-51972C662403}"/>
              </a:ext>
            </a:extLst>
          </p:cNvPr>
          <p:cNvGrpSpPr/>
          <p:nvPr/>
        </p:nvGrpSpPr>
        <p:grpSpPr>
          <a:xfrm>
            <a:off x="-815546" y="2165109"/>
            <a:ext cx="8731028" cy="4621837"/>
            <a:chOff x="-815546" y="2165109"/>
            <a:chExt cx="8731028" cy="46218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3406384-5CE8-A34B-9256-2A7BDF5DD7A8}"/>
                </a:ext>
              </a:extLst>
            </p:cNvPr>
            <p:cNvSpPr/>
            <p:nvPr/>
          </p:nvSpPr>
          <p:spPr>
            <a:xfrm>
              <a:off x="5237788" y="2830804"/>
              <a:ext cx="2588588" cy="89086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4x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1301F7F-E8BE-C04D-AFE8-FC74EC9E2640}"/>
                </a:ext>
              </a:extLst>
            </p:cNvPr>
            <p:cNvSpPr/>
            <p:nvPr/>
          </p:nvSpPr>
          <p:spPr>
            <a:xfrm>
              <a:off x="-815546" y="5778371"/>
              <a:ext cx="8731028" cy="1008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</a:rPr>
                <a:t>2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01710D9-9316-8D4C-B9E0-17DDF334A3BC}"/>
                </a:ext>
              </a:extLst>
            </p:cNvPr>
            <p:cNvSpPr/>
            <p:nvPr/>
          </p:nvSpPr>
          <p:spPr>
            <a:xfrm>
              <a:off x="1362103" y="4843784"/>
              <a:ext cx="6344246" cy="1008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  <a:r>
                <a:rPr lang="en-US" baseline="30000" dirty="0">
                  <a:solidFill>
                    <a:schemeClr val="tx1"/>
                  </a:solidFill>
                </a:rPr>
                <a:t>t</a:t>
              </a:r>
              <a:r>
                <a:rPr lang="en-US" dirty="0">
                  <a:solidFill>
                    <a:schemeClr val="tx1"/>
                  </a:solidFill>
                </a:rPr>
                <a:t> x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AC1AF0E-FBB1-D44F-B9BC-EBD22B66B2D7}"/>
                </a:ext>
              </a:extLst>
            </p:cNvPr>
            <p:cNvSpPr/>
            <p:nvPr/>
          </p:nvSpPr>
          <p:spPr>
            <a:xfrm>
              <a:off x="4309882" y="3743531"/>
              <a:ext cx="3481282" cy="890868"/>
            </a:xfrm>
            <a:prstGeom prst="ellipse">
              <a:avLst/>
            </a:prstGeom>
            <a:solidFill>
              <a:srgbClr val="F0D6FF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16x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34BDE4F-1BD9-0049-96A2-B467125BC241}"/>
                </a:ext>
              </a:extLst>
            </p:cNvPr>
            <p:cNvGrpSpPr/>
            <p:nvPr/>
          </p:nvGrpSpPr>
          <p:grpSpPr>
            <a:xfrm>
              <a:off x="3788440" y="2165109"/>
              <a:ext cx="3839220" cy="4516856"/>
              <a:chOff x="3752547" y="2165109"/>
              <a:chExt cx="3839220" cy="4516856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CFCC76D-DE00-B04B-BDAD-82F5D076C4E9}"/>
                  </a:ext>
                </a:extLst>
              </p:cNvPr>
              <p:cNvSpPr/>
              <p:nvPr/>
            </p:nvSpPr>
            <p:spPr>
              <a:xfrm>
                <a:off x="6001096" y="2165109"/>
                <a:ext cx="1590671" cy="70614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Size n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1BAA867-90A6-4F44-AFA2-6A6A7AA5B803}"/>
                  </a:ext>
                </a:extLst>
              </p:cNvPr>
              <p:cNvSpPr/>
              <p:nvPr/>
            </p:nvSpPr>
            <p:spPr>
              <a:xfrm>
                <a:off x="3752547" y="6151430"/>
                <a:ext cx="304801" cy="248946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2E2CA73-64D0-704D-B9B5-2D836B7000B8}"/>
                  </a:ext>
                </a:extLst>
              </p:cNvPr>
              <p:cNvSpPr txBox="1"/>
              <p:nvPr/>
            </p:nvSpPr>
            <p:spPr>
              <a:xfrm>
                <a:off x="3846019" y="6312633"/>
                <a:ext cx="8559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(Size 1)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AF9E737-706E-0A44-B2D8-EB876197867F}"/>
                  </a:ext>
                </a:extLst>
              </p:cNvPr>
              <p:cNvSpPr txBox="1"/>
              <p:nvPr/>
            </p:nvSpPr>
            <p:spPr>
              <a:xfrm>
                <a:off x="6747532" y="5348070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08A537D-3AB8-1D44-A02A-9EB72010934E}"/>
                  </a:ext>
                </a:extLst>
              </p:cNvPr>
              <p:cNvSpPr/>
              <p:nvPr/>
            </p:nvSpPr>
            <p:spPr>
              <a:xfrm>
                <a:off x="6233087" y="3888077"/>
                <a:ext cx="796640" cy="565757"/>
              </a:xfrm>
              <a:prstGeom prst="ellipse">
                <a:avLst/>
              </a:prstGeom>
              <a:solidFill>
                <a:srgbClr val="555B9A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n/4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F3B85D-E69B-0640-8461-7783AD52B38B}"/>
                  </a:ext>
                </a:extLst>
              </p:cNvPr>
              <p:cNvSpPr/>
              <p:nvPr/>
            </p:nvSpPr>
            <p:spPr>
              <a:xfrm>
                <a:off x="4714886" y="5065192"/>
                <a:ext cx="970753" cy="565757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n/2</a:t>
                </a:r>
                <a:r>
                  <a:rPr lang="en-US" baseline="30000"/>
                  <a:t>t</a:t>
                </a:r>
                <a:endParaRPr 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3AA073B-AB75-DC4B-9532-3F738D0C0FD5}"/>
                  </a:ext>
                </a:extLst>
              </p:cNvPr>
              <p:cNvSpPr txBox="1"/>
              <p:nvPr/>
            </p:nvSpPr>
            <p:spPr>
              <a:xfrm>
                <a:off x="6742123" y="4309276"/>
                <a:ext cx="51737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4000" dirty="0"/>
                  <a:t>…</a:t>
                </a:r>
                <a:endParaRPr lang="en-US" sz="4000" dirty="0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A15BF35-E3FB-9B4E-8DF2-2F6100ED92B0}"/>
                </a:ext>
              </a:extLst>
            </p:cNvPr>
            <p:cNvSpPr/>
            <p:nvPr/>
          </p:nvSpPr>
          <p:spPr>
            <a:xfrm>
              <a:off x="6686364" y="3016190"/>
              <a:ext cx="777298" cy="49429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n/2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0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083" y="184594"/>
            <a:ext cx="8567815" cy="650028"/>
          </a:xfrm>
        </p:spPr>
        <p:txBody>
          <a:bodyPr>
            <a:normAutofit fontScale="90000"/>
          </a:bodyPr>
          <a:lstStyle/>
          <a:p>
            <a:r>
              <a:rPr lang="en-US" dirty="0"/>
              <a:t>More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Needlessly recursive integer multiplication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Karatsuba integer multiplication        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T(n) = O(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rgbClr val="7030A0"/>
                                    </a:solidFill>
                                    <a:latin typeface="Cambria Math" charset="0"/>
                                  </a:rPr>
                                  <m:t>3</m:t>
                                </m:r>
                              </m:e>
                            </m:d>
                          </m:e>
                        </m:func>
                      </m:sup>
                    </m:sSup>
                    <m:r>
                      <a:rPr lang="en-US" b="0" i="1" baseline="30000" dirty="0" smtClean="0">
                        <a:solidFill>
                          <a:srgbClr val="7030A0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n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  <a:p>
                <a:endParaRPr lang="en-US" dirty="0"/>
              </a:p>
              <a:p>
                <a:r>
                  <a:rPr lang="en-US" dirty="0" err="1"/>
                  <a:t>MergeSort</a:t>
                </a:r>
                <a:r>
                  <a:rPr lang="en-US" dirty="0"/>
                  <a:t>                                             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dirty="0">
                    <a:solidFill>
                      <a:srgbClr val="7030A0"/>
                    </a:solidFill>
                    <a:sym typeface="Wingdings"/>
                  </a:rPr>
                  <a:t>(n) )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159636"/>
                <a:ext cx="8634334" cy="5585938"/>
              </a:xfrm>
              <a:blipFill rotWithShape="0">
                <a:blip r:embed="rId2"/>
                <a:stretch>
                  <a:fillRect l="-1271" t="-2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826833" y="790303"/>
            <a:ext cx="407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T(n) = time to solve a problem </a:t>
            </a:r>
            <a:r>
              <a:rPr lang="en-US">
                <a:solidFill>
                  <a:schemeClr val="accent4"/>
                </a:solidFill>
              </a:rPr>
              <a:t>of size 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2508" y="6160799"/>
            <a:ext cx="4631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400"/>
                </a:solidFill>
              </a:rPr>
              <a:t>What’s the pattern?!?!?!?!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6560" y="1971117"/>
            <a:ext cx="1694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8200"/>
                </a:solidFill>
              </a:rPr>
              <a:t>This is similar to T</a:t>
            </a:r>
            <a:r>
              <a:rPr lang="en-US" baseline="-25000" dirty="0">
                <a:solidFill>
                  <a:srgbClr val="FF8200"/>
                </a:solidFill>
              </a:rPr>
              <a:t>2</a:t>
            </a:r>
            <a:r>
              <a:rPr lang="en-US" dirty="0">
                <a:solidFill>
                  <a:srgbClr val="FF8200"/>
                </a:solidFill>
              </a:rPr>
              <a:t> from the pre-lecture exercise.</a:t>
            </a:r>
          </a:p>
        </p:txBody>
      </p:sp>
      <p:cxnSp>
        <p:nvCxnSpPr>
          <p:cNvPr id="9" name="Straight Arrow Connector 8"/>
          <p:cNvCxnSpPr>
            <a:cxnSpLocks/>
            <a:stCxn id="5" idx="1"/>
          </p:cNvCxnSpPr>
          <p:nvPr/>
        </p:nvCxnSpPr>
        <p:spPr>
          <a:xfrm flipH="1" flipV="1">
            <a:off x="4114800" y="1967948"/>
            <a:ext cx="2801760" cy="464834"/>
          </a:xfrm>
          <a:prstGeom prst="straightConnector1">
            <a:avLst/>
          </a:prstGeom>
          <a:ln w="28575">
            <a:solidFill>
              <a:srgbClr val="FF82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46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767809" cy="4351338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b="1" dirty="0">
                <a:solidFill>
                  <a:srgbClr val="FF6400"/>
                </a:solidFill>
              </a:rPr>
              <a:t> </a:t>
            </a:r>
            <a:r>
              <a:rPr lang="en-US" dirty="0"/>
              <a:t>formula for many recurrence relations.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an example Wednesday when it won’t work.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Proof: “Generalized” tree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6578" y="3044019"/>
            <a:ext cx="2610787" cy="3132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70426" y="6176963"/>
            <a:ext cx="180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7" name="Oval 6"/>
          <p:cNvSpPr/>
          <p:nvPr/>
        </p:nvSpPr>
        <p:spPr>
          <a:xfrm>
            <a:off x="5096655" y="1177809"/>
            <a:ext cx="3747541" cy="2069658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useful 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formula it is.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Know why it works you should.</a:t>
            </a:r>
          </a:p>
        </p:txBody>
      </p:sp>
    </p:spTree>
    <p:extLst>
      <p:ext uri="{BB962C8B-B14F-4D97-AF65-F5344CB8AC3E}">
        <p14:creationId xmlns:p14="http://schemas.microsoft.com/office/powerpoint/2010/main" val="2396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302"/>
            <a:ext cx="7886700" cy="1325563"/>
          </a:xfrm>
        </p:spPr>
        <p:txBody>
          <a:bodyPr/>
          <a:lstStyle/>
          <a:p>
            <a:r>
              <a:rPr lang="en-US" dirty="0"/>
              <a:t>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</p:spPr>
            <p:txBody>
              <a:bodyPr/>
              <a:lstStyle/>
              <a:p>
                <a:r>
                  <a:rPr lang="en-US" b="0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/>
                  <a:t> are constants (independent of n).</a:t>
                </a:r>
              </a:p>
              <a:p>
                <a:r>
                  <a:rPr lang="en-US" b="0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.  Then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0996"/>
                <a:ext cx="8515350" cy="4351338"/>
              </a:xfrm>
              <a:blipFill>
                <a:blip r:embed="rId2"/>
                <a:stretch>
                  <a:fillRect l="-134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477" y="4855773"/>
            <a:ext cx="1668523" cy="200222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30861" y="5034382"/>
            <a:ext cx="2873497" cy="141009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Many symbols those are</a:t>
            </a:r>
            <a:r>
              <a:rPr lang="mr-IN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656" y="4976726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a : number of </a:t>
            </a:r>
            <a:r>
              <a:rPr lang="en-US" sz="2000" dirty="0" err="1">
                <a:solidFill>
                  <a:srgbClr val="00B050"/>
                </a:solidFill>
              </a:rPr>
              <a:t>subproblems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rgbClr val="FF6400"/>
                </a:solidFill>
              </a:rPr>
              <a:t>d : need to do </a:t>
            </a:r>
            <a:r>
              <a:rPr lang="en-US" sz="2000" dirty="0" err="1">
                <a:solidFill>
                  <a:srgbClr val="FF6400"/>
                </a:solidFill>
              </a:rPr>
              <a:t>n</a:t>
            </a:r>
            <a:r>
              <a:rPr lang="en-US" sz="2000" baseline="30000" dirty="0" err="1">
                <a:solidFill>
                  <a:srgbClr val="FF6400"/>
                </a:solidFill>
              </a:rPr>
              <a:t>d</a:t>
            </a:r>
            <a:r>
              <a:rPr lang="en-US" sz="2000" dirty="0">
                <a:solidFill>
                  <a:srgbClr val="FF6400"/>
                </a:solidFill>
              </a:rPr>
              <a:t> work to create all the </a:t>
            </a:r>
            <a:r>
              <a:rPr lang="en-US" sz="2000" dirty="0" err="1">
                <a:solidFill>
                  <a:srgbClr val="FF6400"/>
                </a:solidFill>
              </a:rPr>
              <a:t>subproblems</a:t>
            </a:r>
            <a:r>
              <a:rPr lang="en-US" sz="2000" dirty="0">
                <a:solidFill>
                  <a:srgbClr val="FF6400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We can also take n/b to mean either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and the theorem is still true.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50" y="95980"/>
                <a:ext cx="2908792" cy="1058816"/>
              </a:xfrm>
              <a:prstGeom prst="rect">
                <a:avLst/>
              </a:prstGeom>
              <a:blipFill>
                <a:blip r:embed="rId4"/>
                <a:stretch>
                  <a:fillRect t="-238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/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EF708-EB82-D349-B52B-A00866A96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50" y="2870476"/>
                <a:ext cx="6458627" cy="2219775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6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720" y="238100"/>
            <a:ext cx="7886700" cy="1325563"/>
          </a:xfrm>
        </p:spPr>
        <p:txBody>
          <a:bodyPr/>
          <a:lstStyle/>
          <a:p>
            <a:r>
              <a:rPr lang="en-US" dirty="0"/>
              <a:t>Technicalities II</a:t>
            </a:r>
            <a:br>
              <a:rPr lang="en-US" dirty="0"/>
            </a:br>
            <a:r>
              <a:rPr lang="en-US" sz="3200" dirty="0">
                <a:solidFill>
                  <a:srgbClr val="7030A0"/>
                </a:solidFill>
              </a:rPr>
              <a:t>Integer division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563663"/>
            <a:ext cx="8181720" cy="5294337"/>
          </a:xfrm>
        </p:spPr>
        <p:txBody>
          <a:bodyPr>
            <a:normAutofit/>
          </a:bodyPr>
          <a:lstStyle/>
          <a:p>
            <a:r>
              <a:rPr lang="en-US" dirty="0"/>
              <a:t>If n is odd, I can’t break it up into two problems of size n/2.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 (see CLRS, Section 4.6.2), one can show that the Master theorem works fine if you pretend that what you have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Read CLRS 4.6.2; and from now on we’ll mostly </a:t>
            </a:r>
            <a:r>
              <a:rPr lang="en-US" b="1" dirty="0"/>
              <a:t>ignore floors and ceilings </a:t>
            </a:r>
            <a:r>
              <a:rPr lang="en-US" dirty="0"/>
              <a:t>in recurrence relations.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⌊"/>
                              <m:endChr m:val="⌋"/>
                              <m:ctrlPr>
                                <a:rPr lang="en-US" sz="28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812" y="2475490"/>
                <a:ext cx="5298374" cy="82747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2⋅</m:t>
                      </m:r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 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95" y="4666745"/>
                <a:ext cx="4038605" cy="827471"/>
              </a:xfrm>
              <a:prstGeom prst="rect">
                <a:avLst/>
              </a:prstGeom>
              <a:blipFill>
                <a:blip r:embed="rId3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637" y="221554"/>
            <a:ext cx="957422" cy="1325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3919" y="900786"/>
            <a:ext cx="185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Plucky the Pedantic Penguin</a:t>
            </a:r>
          </a:p>
        </p:txBody>
      </p:sp>
    </p:spTree>
    <p:extLst>
      <p:ext uri="{BB962C8B-B14F-4D97-AF65-F5344CB8AC3E}">
        <p14:creationId xmlns:p14="http://schemas.microsoft.com/office/powerpoint/2010/main" val="3024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896" y="230190"/>
            <a:ext cx="2894038" cy="110607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  <a:br>
              <a:rPr lang="en-US" dirty="0"/>
            </a:br>
            <a:r>
              <a:rPr lang="en-US" sz="3100" dirty="0"/>
              <a:t>(details 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Needlessly recursive integer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.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4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2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/>
                  <a:t>Karatsuba integer multiplication        </a:t>
                </a:r>
                <a:endParaRPr lang="en-US" sz="2400" dirty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</a:rPr>
                  <a:t>T(n) = 3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</a:rPr>
                  <a:t>T(n) = O(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log_2(3)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7030A0"/>
                        </a:solidFill>
                        <a:latin typeface="Cambria Math" charset="0"/>
                      </a:rPr>
                      <m:t>≈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n</a:t>
                </a:r>
                <a:r>
                  <a:rPr lang="en-US" sz="2000" baseline="30000" dirty="0">
                    <a:solidFill>
                      <a:srgbClr val="7030A0"/>
                    </a:solidFill>
                  </a:rPr>
                  <a:t>1.6 </a:t>
                </a:r>
                <a:r>
                  <a:rPr lang="en-US" sz="2000" dirty="0">
                    <a:solidFill>
                      <a:srgbClr val="7030A0"/>
                    </a:solidFill>
                  </a:rPr>
                  <a:t>)</a:t>
                </a:r>
                <a:endParaRPr lang="en-US" sz="2400" dirty="0"/>
              </a:p>
              <a:p>
                <a:r>
                  <a:rPr lang="en-US" sz="2400" dirty="0" err="1"/>
                  <a:t>MergeSort</a:t>
                </a:r>
                <a:r>
                  <a:rPr lang="en-US" sz="2400" dirty="0"/>
                  <a:t>                                              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2T(n/2)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 </a:t>
                </a:r>
                <a:r>
                  <a:rPr lang="en-US" sz="2000" dirty="0" err="1">
                    <a:solidFill>
                      <a:srgbClr val="7030A0"/>
                    </a:solidFill>
                    <a:sym typeface="Wingdings"/>
                  </a:rPr>
                  <a:t>nlog</a:t>
                </a:r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(n) )</a:t>
                </a:r>
              </a:p>
              <a:p>
                <a:r>
                  <a:rPr lang="en-US" sz="2400" dirty="0">
                    <a:sym typeface="Wingdings"/>
                  </a:rPr>
                  <a:t>That other one</a:t>
                </a:r>
              </a:p>
              <a:p>
                <a:pPr lvl="1"/>
                <a:r>
                  <a:rPr lang="en-US" sz="2000" dirty="0">
                    <a:solidFill>
                      <a:schemeClr val="accent4"/>
                    </a:solidFill>
                    <a:sym typeface="Wingdings"/>
                  </a:rPr>
                  <a:t>T(n) = T(n/2) + O(n)</a:t>
                </a:r>
              </a:p>
              <a:p>
                <a:pPr lvl="1"/>
                <a:r>
                  <a:rPr lang="en-US" sz="2000" dirty="0">
                    <a:solidFill>
                      <a:srgbClr val="7030A0"/>
                    </a:solidFill>
                    <a:sym typeface="Wingdings"/>
                  </a:rPr>
                  <a:t>T(n) = O(n)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379" y="2034655"/>
                <a:ext cx="4632898" cy="4813003"/>
              </a:xfrm>
              <a:blipFill rotWithShape="0">
                <a:blip r:embed="rId2"/>
                <a:stretch>
                  <a:fillRect l="-1842" t="-1774" r="-8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𝑎</m:t>
                    </m:r>
                    <m:r>
                      <a:rPr lang="en-US" sz="2000" b="0" i="1" smtClean="0">
                        <a:latin typeface="Cambria Math" charset="0"/>
                      </a:rPr>
                      <m:t>⋅</m:t>
                    </m:r>
                    <m:r>
                      <a:rPr lang="en-US" sz="20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b="0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89" y="120337"/>
                <a:ext cx="3012268" cy="552972"/>
              </a:xfrm>
              <a:prstGeom prst="rect">
                <a:avLst/>
              </a:prstGeom>
              <a:blipFill rotWithShape="0">
                <a:blip r:embed="rId4"/>
                <a:stretch>
                  <a:fillRect r="-16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31882" y="2232275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4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1516" y="337310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3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1273" y="450477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2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9515" y="363471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6202567" y="2424635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&gt;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6164" y="476638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=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7539074" y="2031715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98708" y="3173052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38464" y="419511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4647" y="5670967"/>
            <a:ext cx="77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 = 1</a:t>
            </a:r>
          </a:p>
          <a:p>
            <a:r>
              <a:rPr lang="en-US" dirty="0">
                <a:solidFill>
                  <a:schemeClr val="accent1"/>
                </a:solidFill>
              </a:rPr>
              <a:t>b = 2</a:t>
            </a:r>
          </a:p>
          <a:p>
            <a:r>
              <a:rPr lang="en-US" dirty="0">
                <a:solidFill>
                  <a:schemeClr val="accent1"/>
                </a:solidFill>
              </a:rPr>
              <a:t>d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9538" y="5932577"/>
            <a:ext cx="8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&lt; </a:t>
            </a:r>
            <a:r>
              <a:rPr lang="en-US" sz="2000" dirty="0" err="1"/>
              <a:t>b</a:t>
            </a:r>
            <a:r>
              <a:rPr lang="en-US" sz="2000" baseline="30000" dirty="0" err="1"/>
              <a:t>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631838" y="5361309"/>
            <a:ext cx="11992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accent1"/>
                </a:solidFill>
              </a:rPr>
              <a:t>✓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-318052" y="3155605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-543339" y="4296437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-440669" y="5416442"/>
            <a:ext cx="9919252" cy="0"/>
          </a:xfrm>
          <a:prstGeom prst="line">
            <a:avLst/>
          </a:prstGeom>
          <a:ln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/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D95367-EE3D-544D-8956-AAB00F0A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122" y="690755"/>
                <a:ext cx="3656770" cy="1248547"/>
              </a:xfrm>
              <a:prstGeom prst="rect">
                <a:avLst/>
              </a:prstGeom>
              <a:blipFill>
                <a:blip r:embed="rId5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2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5" grpId="0"/>
      <p:bldP spid="17" grpId="0"/>
      <p:bldP spid="18" grpId="0"/>
      <p:bldP spid="16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1717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Sections and office hours</a:t>
            </a:r>
            <a:r>
              <a:rPr lang="en-US" dirty="0"/>
              <a:t> have been scheduled!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See course website for details.</a:t>
            </a:r>
          </a:p>
          <a:p>
            <a:r>
              <a:rPr lang="en-US" b="1" dirty="0"/>
              <a:t>HW1 </a:t>
            </a:r>
            <a:r>
              <a:rPr lang="en-US" dirty="0"/>
              <a:t>is posted!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Due Friday.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Follow the Piazza post on HW1 for updates.</a:t>
            </a:r>
            <a:endParaRPr lang="en-US" dirty="0"/>
          </a:p>
          <a:p>
            <a:r>
              <a:rPr lang="en-US" dirty="0"/>
              <a:t>(STILL) sign up for </a:t>
            </a:r>
            <a:r>
              <a:rPr lang="en-US" b="1" dirty="0"/>
              <a:t>Piazza!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There’s a link on the course website.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Course announcements will be posted on Piazza.</a:t>
            </a:r>
          </a:p>
          <a:p>
            <a:r>
              <a:rPr lang="en-US" dirty="0"/>
              <a:t>OAE requests and exam conflicts:</a:t>
            </a:r>
          </a:p>
          <a:p>
            <a:pPr lvl="1"/>
            <a:r>
              <a:rPr lang="en-US" dirty="0">
                <a:hlinkClick r:id="rId2"/>
              </a:rPr>
              <a:t>cs161-win1819-staff@lists.stanford.edu</a:t>
            </a:r>
            <a:endParaRPr lang="en-US" dirty="0"/>
          </a:p>
          <a:p>
            <a:pPr lvl="1"/>
            <a:r>
              <a:rPr lang="en-US" dirty="0"/>
              <a:t>Please send requests by Jan. 21 (one week from today)</a:t>
            </a:r>
          </a:p>
        </p:txBody>
      </p:sp>
    </p:spTree>
    <p:extLst>
      <p:ext uri="{BB962C8B-B14F-4D97-AF65-F5344CB8AC3E}">
        <p14:creationId xmlns:p14="http://schemas.microsoft.com/office/powerpoint/2010/main" val="129269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master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We’ll do the same recursion tree thing we did for </a:t>
                </a:r>
                <a:r>
                  <a:rPr lang="en-US" dirty="0" err="1"/>
                  <a:t>MergeSort</a:t>
                </a:r>
                <a:r>
                  <a:rPr lang="en-US" dirty="0"/>
                  <a:t>, but be more careful.</a:t>
                </a:r>
              </a:p>
              <a:p>
                <a:r>
                  <a:rPr lang="en-US" dirty="0"/>
                  <a:t>Suppose that</a:t>
                </a:r>
                <a:r>
                  <a:rPr lang="en-US" dirty="0">
                    <a:solidFill>
                      <a:schemeClr val="accent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32887" y="6042026"/>
            <a:ext cx="199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Plucky the</a:t>
            </a:r>
          </a:p>
          <a:p>
            <a:r>
              <a:rPr lang="en-US" dirty="0">
                <a:solidFill>
                  <a:srgbClr val="7030A0"/>
                </a:solidFill>
              </a:rPr>
              <a:t>Pedantic Penguin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887" y="4104246"/>
            <a:ext cx="1491438" cy="19377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9060" y="3592852"/>
            <a:ext cx="5339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Hang on!  The hypothesis of the Master Theorem was the the extra work at each level was O(</a:t>
            </a:r>
            <a:r>
              <a:rPr lang="en-US" dirty="0" err="1">
                <a:solidFill>
                  <a:srgbClr val="7030A0"/>
                </a:solidFill>
              </a:rPr>
              <a:t>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).  That’s NOT the same as work &lt;= </a:t>
            </a:r>
            <a:r>
              <a:rPr lang="en-US" dirty="0" err="1">
                <a:solidFill>
                  <a:srgbClr val="7030A0"/>
                </a:solidFill>
              </a:rPr>
              <a:t>cn</a:t>
            </a:r>
            <a:r>
              <a:rPr lang="en-US" baseline="30000" dirty="0" err="1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for some constant c.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70549" y="4714675"/>
                <a:ext cx="4708574" cy="1650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6400"/>
                    </a:solidFill>
                  </a:rPr>
                  <a:t>That’s true </a:t>
                </a:r>
                <a:r>
                  <a:rPr lang="mr-IN" dirty="0">
                    <a:solidFill>
                      <a:srgbClr val="FF6400"/>
                    </a:solidFill>
                  </a:rPr>
                  <a:t>…</a:t>
                </a:r>
                <a:r>
                  <a:rPr lang="en-US" dirty="0">
                    <a:solidFill>
                      <a:srgbClr val="FF6400"/>
                    </a:solidFill>
                  </a:rPr>
                  <a:t> we’ll actually prove a weaker statement that uses this hypothesis instead of the hypothesis that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6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𝑎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⋅</m:t>
                    </m:r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6400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6400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6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64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FF6400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solidFill>
                          <a:srgbClr val="FF6400"/>
                        </a:solidFill>
                        <a:latin typeface="Cambria Math" charset="0"/>
                      </a:rPr>
                      <m:t>.  </m:t>
                    </m:r>
                  </m:oMath>
                </a14:m>
                <a:r>
                  <a:rPr lang="en-US" dirty="0">
                    <a:solidFill>
                      <a:srgbClr val="FF6400"/>
                    </a:solidFill>
                  </a:rPr>
                  <a:t>  It’s a good exercise to make this proof work rigorously with the O() notation.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549" y="4714675"/>
                <a:ext cx="4708574" cy="1650516"/>
              </a:xfrm>
              <a:prstGeom prst="rect">
                <a:avLst/>
              </a:prstGeom>
              <a:blipFill>
                <a:blip r:embed="rId4"/>
                <a:stretch>
                  <a:fillRect l="-1078" t="-763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115" y="4528396"/>
            <a:ext cx="2034463" cy="19352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5505" y="6292778"/>
            <a:ext cx="256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6400"/>
                </a:solidFill>
              </a:rPr>
              <a:t>Siggi</a:t>
            </a:r>
            <a:r>
              <a:rPr lang="en-US" dirty="0">
                <a:solidFill>
                  <a:srgbClr val="FF6400"/>
                </a:solidFill>
              </a:rPr>
              <a:t> the Studious Stork</a:t>
            </a:r>
          </a:p>
        </p:txBody>
      </p:sp>
    </p:spTree>
    <p:extLst>
      <p:ext uri="{BB962C8B-B14F-4D97-AF65-F5344CB8AC3E}">
        <p14:creationId xmlns:p14="http://schemas.microsoft.com/office/powerpoint/2010/main" val="22292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4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73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2" grpId="0"/>
      <p:bldP spid="34" grpId="0"/>
      <p:bldP spid="35" grpId="0" animBg="1"/>
      <p:bldP spid="39" grpId="0" animBg="1"/>
      <p:bldP spid="38" grpId="0" animBg="1"/>
      <p:bldP spid="40" grpId="0" animBg="1"/>
      <p:bldP spid="41" grpId="0" animBg="1"/>
      <p:bldP spid="42" grpId="0" animBg="1"/>
      <p:bldP spid="43" grpId="0" animBg="1"/>
      <p:bldP spid="45" grpId="0"/>
      <p:bldP spid="56" grpId="0"/>
      <p:bldP spid="60" grpId="0" build="p"/>
      <p:bldP spid="61" grpId="0"/>
      <p:bldP spid="62" grpId="0"/>
      <p:bldP spid="63" grpId="0"/>
      <p:bldP spid="64" grpId="0" uiExpand="1" build="p"/>
      <p:bldP spid="67" grpId="0" uiExpand="1" build="p"/>
      <p:bldP spid="73" grpId="0"/>
      <p:bldP spid="50" grpId="0" animBg="1"/>
      <p:bldP spid="51" grpId="0" animBg="1"/>
      <p:bldP spid="52" grpId="0" animBg="1"/>
      <p:bldP spid="54" grpId="0" animBg="1"/>
      <p:bldP spid="58" grpId="0" animBg="1"/>
      <p:bldP spid="66" grpId="0" animBg="1"/>
      <p:bldP spid="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𝑎𝑐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60" y="5781986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C35618C9-1EB4-FC40-AC80-AA218C79EC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264" y="633612"/>
            <a:ext cx="1547393" cy="49910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B5BDD65-4846-BE4D-BEAD-638DD2930294}"/>
              </a:ext>
            </a:extLst>
          </p:cNvPr>
          <p:cNvSpPr txBox="1"/>
          <p:nvPr/>
        </p:nvSpPr>
        <p:spPr>
          <a:xfrm>
            <a:off x="1727852" y="690709"/>
            <a:ext cx="193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Help me fill this in!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A3945-04AF-CC4C-99EB-441F0A421BDD}"/>
              </a:ext>
            </a:extLst>
          </p:cNvPr>
          <p:cNvSpPr txBox="1"/>
          <p:nvPr/>
        </p:nvSpPr>
        <p:spPr>
          <a:xfrm>
            <a:off x="7520211" y="6180246"/>
            <a:ext cx="155922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(Let’s pretend that the base case </a:t>
            </a:r>
            <a:r>
              <a:rPr lang="en-US" sz="1200" dirty="0" err="1">
                <a:solidFill>
                  <a:srgbClr val="FF0000"/>
                </a:solidFill>
              </a:rPr>
              <a:t>isT</a:t>
            </a:r>
            <a:r>
              <a:rPr lang="en-US" sz="1200" dirty="0">
                <a:solidFill>
                  <a:srgbClr val="FF0000"/>
                </a:solidFill>
              </a:rPr>
              <a:t>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73026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1" grpId="0"/>
      <p:bldP spid="85" grpId="0"/>
      <p:bldP spid="86" grpId="0"/>
      <p:bldP spid="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76" y="14498"/>
            <a:ext cx="3273694" cy="700703"/>
          </a:xfrm>
        </p:spPr>
        <p:txBody>
          <a:bodyPr>
            <a:normAutofit fontScale="90000"/>
          </a:bodyPr>
          <a:lstStyle/>
          <a:p>
            <a:r>
              <a:rPr lang="en-US" dirty="0"/>
              <a:t>Recursion tree</a:t>
            </a:r>
          </a:p>
        </p:txBody>
      </p:sp>
      <p:sp>
        <p:nvSpPr>
          <p:cNvPr id="5" name="Oval 4"/>
          <p:cNvSpPr/>
          <p:nvPr/>
        </p:nvSpPr>
        <p:spPr>
          <a:xfrm>
            <a:off x="1207194" y="1276378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8" name="Oval 7"/>
          <p:cNvSpPr/>
          <p:nvPr/>
        </p:nvSpPr>
        <p:spPr>
          <a:xfrm>
            <a:off x="2932488" y="2292538"/>
            <a:ext cx="1249790" cy="49429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9" name="Oval 8"/>
          <p:cNvSpPr/>
          <p:nvPr/>
        </p:nvSpPr>
        <p:spPr>
          <a:xfrm>
            <a:off x="149564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17" name="Oval 16"/>
          <p:cNvSpPr/>
          <p:nvPr/>
        </p:nvSpPr>
        <p:spPr>
          <a:xfrm>
            <a:off x="3878941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470236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082301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43615" y="5909159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334910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928371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512734" y="6116542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97097" y="5931306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83636" y="607519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96988" y="5881235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-38530" y="6055773"/>
            <a:ext cx="304801" cy="2489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013" y="6324141"/>
            <a:ext cx="10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(Size 1)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7170" y="493972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35" name="Oval 34"/>
          <p:cNvSpPr/>
          <p:nvPr/>
        </p:nvSpPr>
        <p:spPr>
          <a:xfrm>
            <a:off x="1963489" y="3110452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3463891" y="4477941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679467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1961745" y="4495153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234438" y="4497132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59001" y="4516087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-246154" y="4543416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</a:t>
            </a:r>
            <a:r>
              <a:rPr lang="en-US" dirty="0" err="1"/>
              <a:t>b</a:t>
            </a:r>
            <a:r>
              <a:rPr lang="en-US" baseline="30000" dirty="0" err="1"/>
              <a:t>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31393" y="3362716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48" name="TextBox 47"/>
          <p:cNvSpPr txBox="1"/>
          <p:nvPr/>
        </p:nvSpPr>
        <p:spPr>
          <a:xfrm>
            <a:off x="4398388" y="907046"/>
            <a:ext cx="719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Level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691261" y="252119"/>
            <a:ext cx="149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work </a:t>
            </a:r>
            <a:r>
              <a:rPr lang="en-US" dirty="0">
                <a:solidFill>
                  <a:sysClr val="windowText" lastClr="000000"/>
                </a:solidFill>
              </a:rPr>
              <a:t>at this </a:t>
            </a:r>
            <a:r>
              <a:rPr lang="en-US">
                <a:solidFill>
                  <a:sysClr val="windowText" lastClr="000000"/>
                </a:solidFill>
              </a:rPr>
              <a:t>level 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834671" y="1307156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03251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73374" y="146178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85365" y="660825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# </a:t>
            </a:r>
          </a:p>
          <a:p>
            <a:pPr algn="ctr"/>
            <a:r>
              <a:rPr lang="en-US" dirty="0"/>
              <a:t>problems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5297232" y="843244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773374" y="224665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767254" y="2978345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764860" y="4581994"/>
            <a:ext cx="389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96857" y="5893926"/>
            <a:ext cx="1251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log</a:t>
            </a:r>
            <a:r>
              <a:rPr lang="en-US" sz="2800" baseline="-25000" dirty="0" err="1"/>
              <a:t>b</a:t>
            </a:r>
            <a:r>
              <a:rPr lang="en-US" sz="2800" dirty="0"/>
              <a:t>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1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2</a:t>
                </a:r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8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800" dirty="0"/>
                  <a:t>a</a:t>
                </a:r>
                <a:r>
                  <a:rPr lang="en-US" sz="2800" baseline="30000" dirty="0"/>
                  <a:t>t</a:t>
                </a:r>
              </a:p>
              <a:p>
                <a:pPr algn="ctr"/>
                <a:endParaRPr lang="en-US" sz="2800" baseline="30000" dirty="0"/>
              </a:p>
              <a:p>
                <a:pPr algn="ctr"/>
                <a:endParaRPr lang="en-US" sz="4000" baseline="30000" dirty="0"/>
              </a:p>
              <a:p>
                <a:pPr algn="ctr"/>
                <a:endParaRPr lang="en-US" sz="2800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820" y="1476660"/>
                <a:ext cx="1243391" cy="5078313"/>
              </a:xfrm>
              <a:prstGeom prst="rect">
                <a:avLst/>
              </a:prstGeom>
              <a:blipFill rotWithShape="0">
                <a:blip r:embed="rId2"/>
                <a:stretch>
                  <a:fillRect t="-10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6671494" y="409953"/>
            <a:ext cx="1016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Size of each</a:t>
            </a:r>
          </a:p>
          <a:p>
            <a:pPr algn="ctr"/>
            <a:r>
              <a:rPr lang="en-US" dirty="0"/>
              <a:t>problem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90293" y="1465604"/>
            <a:ext cx="927177" cy="5057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</a:t>
            </a:r>
          </a:p>
          <a:p>
            <a:endParaRPr lang="en-US" sz="1600" dirty="0"/>
          </a:p>
          <a:p>
            <a:r>
              <a:rPr lang="en-US" sz="2800" dirty="0"/>
              <a:t>n/b</a:t>
            </a:r>
          </a:p>
          <a:p>
            <a:endParaRPr lang="en-US" sz="2000" dirty="0"/>
          </a:p>
          <a:p>
            <a:r>
              <a:rPr lang="en-US" sz="2800" dirty="0"/>
              <a:t>n/b</a:t>
            </a:r>
            <a:r>
              <a:rPr lang="en-US" sz="2800" baseline="30000" dirty="0"/>
              <a:t>2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r>
              <a:rPr lang="en-US" sz="2800" dirty="0"/>
              <a:t>n/</a:t>
            </a:r>
            <a:r>
              <a:rPr lang="en-US" sz="2800" dirty="0" err="1"/>
              <a:t>b</a:t>
            </a:r>
            <a:r>
              <a:rPr lang="en-US" sz="2800" baseline="30000" dirty="0" err="1"/>
              <a:t>t</a:t>
            </a:r>
            <a:endParaRPr lang="en-US" sz="2800" baseline="30000" dirty="0"/>
          </a:p>
          <a:p>
            <a:endParaRPr lang="en-US" sz="2800" baseline="30000" dirty="0"/>
          </a:p>
          <a:p>
            <a:endParaRPr lang="en-US" sz="2800" baseline="30000" dirty="0"/>
          </a:p>
          <a:p>
            <a:endParaRPr lang="en-US" sz="4800" baseline="30000" dirty="0"/>
          </a:p>
          <a:p>
            <a:r>
              <a:rPr lang="en-US" sz="2800" dirty="0"/>
              <a:t>1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7780444" y="778912"/>
            <a:ext cx="0" cy="607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613292" y="5034635"/>
            <a:ext cx="517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4000" dirty="0"/>
              <a:t>…</a:t>
            </a:r>
            <a:endParaRPr lang="en-US" sz="4000" dirty="0"/>
          </a:p>
        </p:txBody>
      </p:sp>
      <p:sp>
        <p:nvSpPr>
          <p:cNvPr id="50" name="Oval 49"/>
          <p:cNvSpPr/>
          <p:nvPr/>
        </p:nvSpPr>
        <p:spPr>
          <a:xfrm>
            <a:off x="-31617" y="2287526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</a:p>
        </p:txBody>
      </p:sp>
      <p:sp>
        <p:nvSpPr>
          <p:cNvPr id="51" name="Oval 50"/>
          <p:cNvSpPr/>
          <p:nvPr/>
        </p:nvSpPr>
        <p:spPr>
          <a:xfrm>
            <a:off x="1336226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45347" y="3202357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743615" y="290163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n/b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3345140" y="3159935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65439" y="2827573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-253331" y="3220788"/>
            <a:ext cx="998684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n/b</a:t>
            </a:r>
            <a:r>
              <a:rPr lang="en-US" baseline="30000"/>
              <a:t>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844482" y="2014334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983829" y="285323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44482" y="370034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878941" y="444675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31341" y="5293669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031340" y="5742521"/>
            <a:ext cx="59056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⋅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solidFill>
                            <a:schemeClr val="accent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891" y="49448"/>
                <a:ext cx="2673874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</a:rPr>
                        <m:t>⋅</m:t>
                      </m:r>
                      <m:r>
                        <a:rPr lang="en-US" sz="2800" i="1" dirty="0" smtClean="0">
                          <a:latin typeface="Cambria Math" charset="0"/>
                        </a:rPr>
                        <m:t>𝑛</m:t>
                      </m:r>
                      <m:r>
                        <a:rPr lang="en-US" sz="2800" i="1" baseline="30000" dirty="0" err="1" smtClean="0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419" y="1379379"/>
                <a:ext cx="123601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905427"/>
                <a:ext cx="1396040" cy="6865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𝑎𝑐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502" y="2015229"/>
                <a:ext cx="1396040" cy="6865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415" y="4494078"/>
                <a:ext cx="1396040" cy="6865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func>
                            <m:func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𝑏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1600" b="0" i="1" smtClean="0">
                          <a:latin typeface="Cambria Math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407" y="5795201"/>
                <a:ext cx="1396040" cy="4210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Total work (derivation on board) is at most:</a:t>
                </a:r>
              </a:p>
              <a:p>
                <a:pPr algn="ctr"/>
                <a:endParaRPr lang="en-US" sz="32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⋅</m:t>
                      </m:r>
                      <m:nary>
                        <m:naryPr>
                          <m:chr m:val="∑"/>
                          <m:ctrlPr>
                            <a:rPr lang="is-I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  <m:e>
                          <m:sSup>
                            <m:sSupPr>
                              <m:ctrlPr>
                                <a:rPr lang="mr-I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mr-IN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31" y="2614561"/>
                <a:ext cx="7982338" cy="2727423"/>
              </a:xfrm>
              <a:prstGeom prst="round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38100">
                <a:solidFill>
                  <a:schemeClr val="accent4">
                    <a:lumMod val="50000"/>
                  </a:schemeClr>
                </a:solidFill>
              </a:ln>
              <a:effectLst>
                <a:outerShdw blurRad="50800" dist="762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35890982-51AE-8C4B-AF91-8CF05712A05A}"/>
              </a:ext>
            </a:extLst>
          </p:cNvPr>
          <p:cNvSpPr txBox="1"/>
          <p:nvPr/>
        </p:nvSpPr>
        <p:spPr>
          <a:xfrm>
            <a:off x="7520211" y="6160655"/>
            <a:ext cx="155922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(Let’s pretend that the base case </a:t>
            </a:r>
            <a:r>
              <a:rPr lang="en-US" sz="1200" dirty="0" err="1">
                <a:solidFill>
                  <a:srgbClr val="FF0000"/>
                </a:solidFill>
              </a:rPr>
              <a:t>isT</a:t>
            </a:r>
            <a:r>
              <a:rPr lang="en-US" sz="1200" dirty="0">
                <a:solidFill>
                  <a:srgbClr val="FF0000"/>
                </a:solidFill>
              </a:rPr>
              <a:t>(1) = c for convenience).</a:t>
            </a:r>
          </a:p>
        </p:txBody>
      </p:sp>
    </p:spTree>
    <p:extLst>
      <p:ext uri="{BB962C8B-B14F-4D97-AF65-F5344CB8AC3E}">
        <p14:creationId xmlns:p14="http://schemas.microsoft.com/office/powerpoint/2010/main" val="115906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554B7-8830-C844-9E57-DD83BB3C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96" y="5202195"/>
            <a:ext cx="3665057" cy="1182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3724C-22D7-B34A-99E4-48532ECD254E}"/>
              </a:ext>
            </a:extLst>
          </p:cNvPr>
          <p:cNvSpPr txBox="1"/>
          <p:nvPr/>
        </p:nvSpPr>
        <p:spPr>
          <a:xfrm>
            <a:off x="2366424" y="4832863"/>
            <a:ext cx="318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the first one!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891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217887-F269-D642-A4D9-CCF76F1D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4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591964" y="221186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269791" y="2347783"/>
            <a:ext cx="1322173" cy="48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70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0980-2AD5-514C-ACA6-1ABD01C87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Geometric sums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r>
                  <a:rPr lang="en-US" dirty="0"/>
                  <a:t>You may remember that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Morally: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31E151-AA96-FD46-A783-38DE8A73D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373" y="1690689"/>
                <a:ext cx="8725415" cy="5032375"/>
              </a:xfrm>
              <a:blipFill>
                <a:blip r:embed="rId2"/>
                <a:stretch>
                  <a:fillRect l="-1310" t="-13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/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E69DE-D077-5345-A609-380183F9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108" y="4909279"/>
                <a:ext cx="3175687" cy="646331"/>
              </a:xfrm>
              <a:prstGeom prst="rect">
                <a:avLst/>
              </a:prstGeom>
              <a:blipFill>
                <a:blip r:embed="rId3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/>
              <p:nvPr/>
            </p:nvSpPr>
            <p:spPr>
              <a:xfrm>
                <a:off x="1" y="4909279"/>
                <a:ext cx="3398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this term dominates.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E142AD-D9F1-0D41-BD57-6CEDA17A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909279"/>
                <a:ext cx="3398108" cy="646331"/>
              </a:xfrm>
              <a:prstGeom prst="rect">
                <a:avLst/>
              </a:prstGeom>
              <a:blipFill>
                <a:blip r:embed="rId4"/>
                <a:stretch>
                  <a:fillRect l="-1119" t="-3922" r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A918C2-D1FC-6C43-8EE3-026E293EAE2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699055" y="4297747"/>
            <a:ext cx="747583" cy="611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E56594-A6A1-6649-A8D5-A70A97159239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99656" y="4297747"/>
            <a:ext cx="772296" cy="6115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/>
              <p:nvPr/>
            </p:nvSpPr>
            <p:spPr>
              <a:xfrm>
                <a:off x="-433260" y="5463277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doesn’t depend on N).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141049-4947-7449-9990-E25ACAAF9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260" y="5463277"/>
                <a:ext cx="4572000" cy="925253"/>
              </a:xfrm>
              <a:prstGeom prst="rect">
                <a:avLst/>
              </a:prstGeom>
              <a:blipFill>
                <a:blip r:embed="rId5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/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(Aka,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if x is constant and N is growing).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CDC9EE-9CBA-BF4D-ADFE-9FF3EAE4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080" y="5463276"/>
                <a:ext cx="4572000" cy="925253"/>
              </a:xfrm>
              <a:prstGeom prst="rect">
                <a:avLst/>
              </a:prstGeom>
              <a:blipFill>
                <a:blip r:embed="rId6"/>
                <a:stretch>
                  <a:fillRect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/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(If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all terms the same)</a:t>
                </a:r>
              </a:p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9E1DA-4DFD-1049-B61A-11469C2D6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943" y="4909279"/>
                <a:ext cx="1706391" cy="923330"/>
              </a:xfrm>
              <a:prstGeom prst="rect">
                <a:avLst/>
              </a:prstGeom>
              <a:blipFill>
                <a:blip r:embed="rId7"/>
                <a:stretch>
                  <a:fillRect l="-2963" t="-2740" r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06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5" grpId="0"/>
      <p:bldP spid="16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en-US" i="1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some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constant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808573" y="2137720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Less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486400" y="2273643"/>
            <a:ext cx="1322173" cy="48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598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Case 3: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596300-7A9A-404B-BA47-FEBB64551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smtClean="0">
                        <a:latin typeface="Cambria Math" charset="0"/>
                      </a:rPr>
                      <m:t>𝑐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⋅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=0</m:t>
                        </m:r>
                      </m:sub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  <m:e>
                        <m:sSup>
                          <m:sSup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mr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mr-IN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=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9F0DF-72BA-D041-8F14-A45675EA0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7" t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3595A6-A47F-0540-907D-068091D960F7}"/>
              </a:ext>
            </a:extLst>
          </p:cNvPr>
          <p:cNvSpPr txBox="1"/>
          <p:nvPr/>
        </p:nvSpPr>
        <p:spPr>
          <a:xfrm>
            <a:off x="6697362" y="2071099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Larger than 1!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E8B83D-FDC5-9043-B1E6-B6C54FC24FBF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375189" y="2207022"/>
            <a:ext cx="1322173" cy="48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/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740CDE-9C8F-C744-9017-BC352326B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91" y="135924"/>
                <a:ext cx="3656770" cy="1248547"/>
              </a:xfrm>
              <a:prstGeom prst="rect">
                <a:avLst/>
              </a:prstGeom>
              <a:blipFill>
                <a:blip r:embed="rId4"/>
                <a:stretch>
                  <a:fillRect l="-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1CED94-6CC4-A844-8FC7-7C02F1945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024" y="3819072"/>
            <a:ext cx="1590537" cy="1534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851A5-EC6B-6E47-AB4C-D9732D309F71}"/>
              </a:ext>
            </a:extLst>
          </p:cNvPr>
          <p:cNvSpPr txBox="1"/>
          <p:nvPr/>
        </p:nvSpPr>
        <p:spPr>
          <a:xfrm>
            <a:off x="6853017" y="3235789"/>
            <a:ext cx="229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Convice</a:t>
            </a:r>
            <a:r>
              <a:rPr lang="en-US" dirty="0">
                <a:solidFill>
                  <a:srgbClr val="7030A0"/>
                </a:solidFill>
              </a:rPr>
              <a:t> yourself that this step is legit!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BDD766-51A9-8E49-B593-4481E56BC00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269793" y="2820841"/>
            <a:ext cx="1583224" cy="73811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FCE2FE-D8A8-0147-814B-3AA46567F8B5}"/>
              </a:ext>
            </a:extLst>
          </p:cNvPr>
          <p:cNvSpPr txBox="1"/>
          <p:nvPr/>
        </p:nvSpPr>
        <p:spPr>
          <a:xfrm>
            <a:off x="3302279" y="4482678"/>
            <a:ext cx="34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We’ll do this step on the board!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C21BD0-9A21-D44E-9BA6-1C789196930B}"/>
              </a:ext>
            </a:extLst>
          </p:cNvPr>
          <p:cNvCxnSpPr>
            <a:cxnSpLocks/>
          </p:cNvCxnSpPr>
          <p:nvPr/>
        </p:nvCxnSpPr>
        <p:spPr>
          <a:xfrm flipH="1" flipV="1">
            <a:off x="4275439" y="3768811"/>
            <a:ext cx="761452" cy="654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6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842" y="0"/>
            <a:ext cx="7886700" cy="1325563"/>
          </a:xfrm>
        </p:spPr>
        <p:txBody>
          <a:bodyPr/>
          <a:lstStyle/>
          <a:p>
            <a:r>
              <a:rPr lang="en-US" dirty="0"/>
              <a:t>Last time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683" y="1269033"/>
            <a:ext cx="8294633" cy="53901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Sorting: </a:t>
            </a:r>
            <a:r>
              <a:rPr lang="en-US" dirty="0" err="1"/>
              <a:t>InsertionSort</a:t>
            </a:r>
            <a:r>
              <a:rPr lang="en-US" dirty="0"/>
              <a:t> and </a:t>
            </a:r>
            <a:r>
              <a:rPr lang="en-US" dirty="0" err="1"/>
              <a:t>MergeSort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Analyzing correctness of iterative + recursive </a:t>
            </a:r>
            <a:r>
              <a:rPr lang="en-US" dirty="0" err="1"/>
              <a:t>algs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Via “loop invariant” and induction</a:t>
            </a:r>
          </a:p>
          <a:p>
            <a:pPr>
              <a:lnSpc>
                <a:spcPct val="100000"/>
              </a:lnSpc>
            </a:pPr>
            <a:r>
              <a:rPr lang="en-US" dirty="0"/>
              <a:t>Analyzing running time of recursive algorithms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By writing out a tree and adding up all the work done.</a:t>
            </a:r>
          </a:p>
          <a:p>
            <a:pPr lvl="1">
              <a:lnSpc>
                <a:spcPct val="100000"/>
              </a:lnSpc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How do we measure the runtime of an algorithm?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Worst-Case Analysis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4"/>
                </a:solidFill>
              </a:rPr>
              <a:t>Big-Oh Notation</a:t>
            </a:r>
          </a:p>
        </p:txBody>
      </p:sp>
    </p:spTree>
    <p:extLst>
      <p:ext uri="{BB962C8B-B14F-4D97-AF65-F5344CB8AC3E}">
        <p14:creationId xmlns:p14="http://schemas.microsoft.com/office/powerpoint/2010/main" val="74339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check all the cases </a:t>
            </a:r>
            <a:endParaRPr lang="en-US" sz="3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/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A1346E-3FE1-FF42-A13A-DC2F29204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39" y="1690689"/>
                <a:ext cx="6458627" cy="2219775"/>
              </a:xfrm>
              <a:prstGeom prst="rect">
                <a:avLst/>
              </a:prstGeom>
              <a:blipFill>
                <a:blip r:embed="rId2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785E294-626C-BC45-AF62-983DBD1B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45" y="3119172"/>
            <a:ext cx="3018605" cy="31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55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generally, </a:t>
            </a:r>
            <a:br>
              <a:rPr lang="en-US" dirty="0"/>
            </a:br>
            <a:r>
              <a:rPr lang="en-US" dirty="0"/>
              <a:t>for T(n) = </a:t>
            </a:r>
            <a:r>
              <a:rPr lang="en-US" dirty="0" err="1"/>
              <a:t>aT</a:t>
            </a:r>
            <a:r>
              <a:rPr lang="en-US" dirty="0"/>
              <a:t>(n/b) + f(n)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26032"/>
            <a:ext cx="8946546" cy="1771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56285" y="4097148"/>
            <a:ext cx="31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[From CLRS]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2473" y="4097148"/>
            <a:ext cx="1636436" cy="2244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41165"/>
            <a:ext cx="3220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0479" y="4097148"/>
            <a:ext cx="270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Figure out how to adapt the proof we gave to prove this more general version!</a:t>
            </a:r>
          </a:p>
        </p:txBody>
      </p:sp>
    </p:spTree>
    <p:extLst>
      <p:ext uri="{BB962C8B-B14F-4D97-AF65-F5344CB8AC3E}">
        <p14:creationId xmlns:p14="http://schemas.microsoft.com/office/powerpoint/2010/main" val="1909328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77" y="206100"/>
            <a:ext cx="8336446" cy="1325563"/>
          </a:xfrm>
        </p:spPr>
        <p:txBody>
          <a:bodyPr/>
          <a:lstStyle/>
          <a:p>
            <a:r>
              <a:rPr lang="en-US"/>
              <a:t>Understanding the Master </a:t>
            </a:r>
            <a:r>
              <a:rPr lang="en-US" dirty="0"/>
              <a:t>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77" y="5368691"/>
            <a:ext cx="7886700" cy="1035201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 do these three cases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be constants.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825625"/>
                <a:ext cx="7886700" cy="4351338"/>
              </a:xfrm>
              <a:prstGeom prst="rect">
                <a:avLst/>
              </a:prstGeom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/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3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3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1F42F-46C0-364D-98BB-D0B604372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96" y="2921987"/>
                <a:ext cx="6458627" cy="2219775"/>
              </a:xfrm>
              <a:prstGeom prst="rect">
                <a:avLst/>
              </a:prstGeom>
              <a:blipFill>
                <a:blip r:embed="rId3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66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eternal struggle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53275" cy="2762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731026"/>
            <a:ext cx="4631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Branching causes the number of problems to explode</a:t>
            </a:r>
            <a:r>
              <a:rPr lang="en-US" sz="2800">
                <a:solidFill>
                  <a:srgbClr val="FF0000"/>
                </a:solidFill>
              </a:rPr>
              <a:t>! 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The most work is at the bottom of the tree!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765" y="4731026"/>
            <a:ext cx="35317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The problems lower in the tree are smaller!  </a:t>
            </a:r>
            <a:r>
              <a:rPr lang="en-US" sz="2800" b="1" dirty="0">
                <a:solidFill>
                  <a:schemeClr val="accent1"/>
                </a:solidFill>
              </a:rPr>
              <a:t>The most work is at the top of the tree!</a:t>
            </a:r>
          </a:p>
        </p:txBody>
      </p:sp>
    </p:spTree>
    <p:extLst>
      <p:ext uri="{BB962C8B-B14F-4D97-AF65-F5344CB8AC3E}">
        <p14:creationId xmlns:p14="http://schemas.microsoft.com/office/powerpoint/2010/main" val="139979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our three warm-ups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b="0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=4⋅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30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First example: tall and skinny tree</a:t>
            </a:r>
          </a:p>
        </p:txBody>
      </p:sp>
      <p:sp>
        <p:nvSpPr>
          <p:cNvPr id="4" name="Oval 3"/>
          <p:cNvSpPr/>
          <p:nvPr/>
        </p:nvSpPr>
        <p:spPr>
          <a:xfrm>
            <a:off x="6420472" y="1347671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6648859" y="23966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3" name="Oval 22"/>
          <p:cNvSpPr/>
          <p:nvPr/>
        </p:nvSpPr>
        <p:spPr>
          <a:xfrm>
            <a:off x="6817489" y="3205396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6643376" y="4673444"/>
            <a:ext cx="970753" cy="565757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n/2</a:t>
            </a:r>
            <a:r>
              <a:rPr lang="en-US" baseline="30000"/>
              <a:t>t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820098" y="615931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5934125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>
            <a:off x="7215808" y="2053818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09183" y="2842322"/>
            <a:ext cx="1" cy="3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209182" y="3816362"/>
            <a:ext cx="6626" cy="21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38" idx="0"/>
          </p:cNvCxnSpPr>
          <p:nvPr/>
        </p:nvCxnSpPr>
        <p:spPr>
          <a:xfrm>
            <a:off x="6997148" y="5883965"/>
            <a:ext cx="20805" cy="27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29" idx="0"/>
          </p:cNvCxnSpPr>
          <p:nvPr/>
        </p:nvCxnSpPr>
        <p:spPr>
          <a:xfrm flipV="1">
            <a:off x="7128753" y="4452730"/>
            <a:ext cx="66250" cy="220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29" idx="4"/>
          </p:cNvCxnSpPr>
          <p:nvPr/>
        </p:nvCxnSpPr>
        <p:spPr>
          <a:xfrm flipH="1">
            <a:off x="7017953" y="5239201"/>
            <a:ext cx="110800" cy="14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0180" y="2278666"/>
            <a:ext cx="56740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amount of work done at the top (the biggest problem) swamps the amount of work done anywhere else.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O( work at top ) = O(n)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3166" y="5532776"/>
            <a:ext cx="3240157" cy="97773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981282" y="6005230"/>
            <a:ext cx="19546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Most work at the top of the tree!</a:t>
            </a:r>
          </a:p>
        </p:txBody>
      </p:sp>
      <p:sp>
        <p:nvSpPr>
          <p:cNvPr id="87" name="Down Arrow 86"/>
          <p:cNvSpPr/>
          <p:nvPr/>
        </p:nvSpPr>
        <p:spPr>
          <a:xfrm rot="1557368">
            <a:off x="1491575" y="4948902"/>
            <a:ext cx="698104" cy="8349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107019" y="5048016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WINNER</a:t>
            </a:r>
          </a:p>
        </p:txBody>
      </p:sp>
    </p:spTree>
    <p:extLst>
      <p:ext uri="{BB962C8B-B14F-4D97-AF65-F5344CB8AC3E}">
        <p14:creationId xmlns:p14="http://schemas.microsoft.com/office/powerpoint/2010/main" val="142556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85" grpId="0" animBg="1"/>
      <p:bldP spid="87" grpId="0" animBg="1"/>
      <p:bldP spid="8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Third example: bushy tree</a:t>
            </a:r>
          </a:p>
        </p:txBody>
      </p:sp>
      <p:sp>
        <p:nvSpPr>
          <p:cNvPr id="4" name="Oval 3"/>
          <p:cNvSpPr/>
          <p:nvPr/>
        </p:nvSpPr>
        <p:spPr>
          <a:xfrm>
            <a:off x="3894757" y="2015286"/>
            <a:ext cx="1215176" cy="559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6" name="Oval 5"/>
          <p:cNvSpPr/>
          <p:nvPr/>
        </p:nvSpPr>
        <p:spPr>
          <a:xfrm>
            <a:off x="3340108" y="307963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4⋅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17911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/>
          <p:cNvCxnSpPr>
            <a:stCxn id="4" idx="4"/>
            <a:endCxn id="6" idx="0"/>
          </p:cNvCxnSpPr>
          <p:nvPr/>
        </p:nvCxnSpPr>
        <p:spPr>
          <a:xfrm flipH="1">
            <a:off x="3773223" y="2574291"/>
            <a:ext cx="729122" cy="50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2147" y="3649949"/>
            <a:ext cx="88917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There are a HUGE number of leaves, and the total work is dominated by the time to do work at these leaves.</a:t>
            </a:r>
          </a:p>
          <a:p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O( work at bottom ) = O( 4</a:t>
            </a:r>
            <a:r>
              <a:rPr lang="en-US" sz="2800" baseline="30000" dirty="0">
                <a:solidFill>
                  <a:srgbClr val="FF0000"/>
                </a:solidFill>
              </a:rPr>
              <a:t>depth of tree</a:t>
            </a:r>
            <a:r>
              <a:rPr lang="en-US" sz="2800" dirty="0">
                <a:solidFill>
                  <a:srgbClr val="FF0000"/>
                </a:solidFill>
              </a:rPr>
              <a:t> ) = O(n</a:t>
            </a:r>
            <a:r>
              <a:rPr lang="en-US" sz="2800" baseline="30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) </a:t>
            </a:r>
          </a:p>
        </p:txBody>
      </p:sp>
      <p:sp>
        <p:nvSpPr>
          <p:cNvPr id="16" name="Oval 15"/>
          <p:cNvSpPr/>
          <p:nvPr/>
        </p:nvSpPr>
        <p:spPr>
          <a:xfrm>
            <a:off x="5006876" y="3051952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8" name="Oval 17"/>
          <p:cNvSpPr/>
          <p:nvPr/>
        </p:nvSpPr>
        <p:spPr>
          <a:xfrm>
            <a:off x="4135444" y="3072151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2497153" y="2948203"/>
            <a:ext cx="866230" cy="37846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cxnSp>
        <p:nvCxnSpPr>
          <p:cNvPr id="20" name="Straight Connector 19"/>
          <p:cNvCxnSpPr>
            <a:stCxn id="4" idx="4"/>
            <a:endCxn id="18" idx="0"/>
          </p:cNvCxnSpPr>
          <p:nvPr/>
        </p:nvCxnSpPr>
        <p:spPr>
          <a:xfrm>
            <a:off x="4502345" y="2574291"/>
            <a:ext cx="66214" cy="49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4"/>
            <a:endCxn id="16" idx="0"/>
          </p:cNvCxnSpPr>
          <p:nvPr/>
        </p:nvCxnSpPr>
        <p:spPr>
          <a:xfrm>
            <a:off x="4502345" y="2574291"/>
            <a:ext cx="937646" cy="47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4"/>
            <a:endCxn id="19" idx="0"/>
          </p:cNvCxnSpPr>
          <p:nvPr/>
        </p:nvCxnSpPr>
        <p:spPr>
          <a:xfrm flipH="1">
            <a:off x="2930268" y="2574291"/>
            <a:ext cx="1572077" cy="37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819563" y="618191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26040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59074" y="614239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055464" y="616176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6451854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545616" y="623630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385127" y="619679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81517" y="621615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4177907" y="625118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54946" y="598180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789578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7294457" y="5942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6690847" y="596164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6087237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80999" y="603619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020510" y="599667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416900" y="601603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3813290" y="605106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2009050" y="649315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444989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848561" y="645363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244951" y="647299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41341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-264897" y="654754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1574614" y="650802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971004" y="652738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367394" y="656241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32630" y="625401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77347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4172141" y="62144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3568531" y="623386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64921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58683" y="630840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898194" y="62688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294584" y="628825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690974" y="632328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83892" y="58755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452473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3923403" y="583603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319793" y="58553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2716183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-190055" y="592994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649456" y="589042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045846" y="590978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442236" y="594481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Oval 83"/>
          <p:cNvSpPr/>
          <p:nvPr/>
        </p:nvSpPr>
        <p:spPr>
          <a:xfrm>
            <a:off x="7422493" y="645080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986333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/>
          <p:cNvSpPr/>
          <p:nvPr/>
        </p:nvSpPr>
        <p:spPr>
          <a:xfrm>
            <a:off x="9262004" y="64112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8658394" y="64306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8054784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5148546" y="650519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6988057" y="64656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6384447" y="648504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5780837" y="652007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7267781" y="567955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Oval 93"/>
          <p:cNvSpPr/>
          <p:nvPr/>
        </p:nvSpPr>
        <p:spPr>
          <a:xfrm>
            <a:off x="970862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9107292" y="5640036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503682" y="5659400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Oval 96"/>
          <p:cNvSpPr/>
          <p:nvPr/>
        </p:nvSpPr>
        <p:spPr>
          <a:xfrm>
            <a:off x="7900072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4993834" y="573394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6833345" y="56944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229735" y="5713793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626125" y="57488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065" y="1934897"/>
            <a:ext cx="3240157" cy="977732"/>
          </a:xfrm>
          <a:prstGeom prst="rect">
            <a:avLst/>
          </a:prstGeom>
        </p:spPr>
      </p:pic>
      <p:sp>
        <p:nvSpPr>
          <p:cNvPr id="104" name="Down Arrow 103"/>
          <p:cNvSpPr/>
          <p:nvPr/>
        </p:nvSpPr>
        <p:spPr>
          <a:xfrm>
            <a:off x="7590120" y="1371467"/>
            <a:ext cx="670284" cy="67767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7590120" y="985141"/>
            <a:ext cx="146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WINNER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6408820" y="2380720"/>
            <a:ext cx="1628910" cy="101566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Most work at the bottom of the tree!</a:t>
            </a:r>
          </a:p>
        </p:txBody>
      </p:sp>
    </p:spTree>
    <p:extLst>
      <p:ext uri="{BB962C8B-B14F-4D97-AF65-F5344CB8AC3E}">
        <p14:creationId xmlns:p14="http://schemas.microsoft.com/office/powerpoint/2010/main" val="168518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104" grpId="0" animBg="1"/>
      <p:bldP spid="105" grpId="0"/>
      <p:bldP spid="1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13" y="125580"/>
            <a:ext cx="9946585" cy="1325563"/>
          </a:xfrm>
        </p:spPr>
        <p:txBody>
          <a:bodyPr/>
          <a:lstStyle/>
          <a:p>
            <a:r>
              <a:rPr lang="en-US" dirty="0"/>
              <a:t>Second example: just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971550" lvl="1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2⋅</m:t>
                    </m:r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800" b="0" i="1" dirty="0" smtClean="0">
                        <a:solidFill>
                          <a:schemeClr val="accent4"/>
                        </a:solidFill>
                        <a:latin typeface="Cambria Math" charset="0"/>
                      </a:rPr>
                      <m:t>,       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dirty="0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7708"/>
                <a:ext cx="6474016" cy="737189"/>
              </a:xfrm>
              <a:prstGeom prst="rect">
                <a:avLst/>
              </a:prstGeom>
              <a:blipFill>
                <a:blip r:embed="rId2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/>
          <p:cNvSpPr txBox="1"/>
          <p:nvPr/>
        </p:nvSpPr>
        <p:spPr>
          <a:xfrm>
            <a:off x="320488" y="2276770"/>
            <a:ext cx="4567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branching </a:t>
            </a:r>
            <a:r>
              <a:rPr lang="en-US" sz="2800" b="1" dirty="0"/>
              <a:t>just </a:t>
            </a:r>
            <a:r>
              <a:rPr lang="en-US" sz="2800" dirty="0"/>
              <a:t>balances out the amount of work.</a:t>
            </a:r>
            <a:endParaRPr lang="en-US" sz="2800" b="1" dirty="0"/>
          </a:p>
        </p:txBody>
      </p:sp>
      <p:sp>
        <p:nvSpPr>
          <p:cNvPr id="17" name="Oval 16"/>
          <p:cNvSpPr/>
          <p:nvPr/>
        </p:nvSpPr>
        <p:spPr>
          <a:xfrm>
            <a:off x="6491628" y="1433547"/>
            <a:ext cx="1590671" cy="7061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Size n</a:t>
            </a:r>
          </a:p>
        </p:txBody>
      </p:sp>
      <p:sp>
        <p:nvSpPr>
          <p:cNvPr id="18" name="Oval 17"/>
          <p:cNvSpPr/>
          <p:nvPr/>
        </p:nvSpPr>
        <p:spPr>
          <a:xfrm>
            <a:off x="5786358" y="2523271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19" name="Oval 18"/>
          <p:cNvSpPr/>
          <p:nvPr/>
        </p:nvSpPr>
        <p:spPr>
          <a:xfrm>
            <a:off x="7750733" y="328695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6155453" y="6246084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7286963" y="2477293"/>
            <a:ext cx="1133899" cy="4780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n/2</a:t>
            </a:r>
          </a:p>
        </p:txBody>
      </p:sp>
      <p:sp>
        <p:nvSpPr>
          <p:cNvPr id="24" name="Oval 23"/>
          <p:cNvSpPr/>
          <p:nvPr/>
        </p:nvSpPr>
        <p:spPr>
          <a:xfrm>
            <a:off x="6698957" y="3308831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694988" y="3304190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4752661" y="3309398"/>
            <a:ext cx="796640" cy="565757"/>
          </a:xfrm>
          <a:prstGeom prst="ellipse">
            <a:avLst/>
          </a:prstGeom>
          <a:solidFill>
            <a:srgbClr val="555B9A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n/4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59629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94964" y="6206565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391354" y="62259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787744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881506" y="6300477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5721017" y="6260958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117407" y="6280322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4513797" y="6315351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0488" y="3342901"/>
            <a:ext cx="4286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The same amount of work is done at every level.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320488" y="4436394"/>
            <a:ext cx="93556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T(n) = (number of levels) * (work per level)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        =  log(n) * O(n) = O(</a:t>
            </a:r>
            <a:r>
              <a:rPr lang="en-US" sz="2800" dirty="0" err="1">
                <a:solidFill>
                  <a:srgbClr val="FF0000"/>
                </a:solidFill>
              </a:rPr>
              <a:t>nlog</a:t>
            </a:r>
            <a:r>
              <a:rPr lang="en-US" sz="2800" dirty="0">
                <a:solidFill>
                  <a:srgbClr val="FF0000"/>
                </a:solidFill>
              </a:rPr>
              <a:t>(n))</a:t>
            </a:r>
          </a:p>
        </p:txBody>
      </p:sp>
      <p:sp>
        <p:nvSpPr>
          <p:cNvPr id="44" name="Oval 43"/>
          <p:cNvSpPr/>
          <p:nvPr/>
        </p:nvSpPr>
        <p:spPr>
          <a:xfrm>
            <a:off x="2622546" y="6313729"/>
            <a:ext cx="395710" cy="33815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53" y="5824863"/>
            <a:ext cx="3240157" cy="977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8744" y="5650950"/>
            <a:ext cx="110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accent4"/>
                </a:solidFill>
              </a:rPr>
              <a:t>TIE!</a:t>
            </a:r>
          </a:p>
        </p:txBody>
      </p:sp>
    </p:spTree>
    <p:extLst>
      <p:ext uri="{BB962C8B-B14F-4D97-AF65-F5344CB8AC3E}">
        <p14:creationId xmlns:p14="http://schemas.microsoft.com/office/powerpoint/2010/main" val="136431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41" grpId="0"/>
      <p:bldP spid="5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68705"/>
            <a:ext cx="7886700" cy="13548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4"/>
                </a:solidFill>
              </a:rPr>
              <a:t>“Master Method” </a:t>
            </a:r>
            <a:r>
              <a:rPr lang="en-US" dirty="0"/>
              <a:t>makes our lives easier.</a:t>
            </a:r>
          </a:p>
          <a:p>
            <a:r>
              <a:rPr lang="en-US" dirty="0"/>
              <a:t>But it’s basically just codifying a calculation we could do from scratch if we wanted to.</a:t>
            </a:r>
          </a:p>
        </p:txBody>
      </p:sp>
    </p:spTree>
    <p:extLst>
      <p:ext uri="{BB962C8B-B14F-4D97-AF65-F5344CB8AC3E}">
        <p14:creationId xmlns:p14="http://schemas.microsoft.com/office/powerpoint/2010/main" val="1912125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31721-33E7-0147-800A-5FC23633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06FE5-48FA-E24D-A018-37601C70B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solve recurrence relations.</a:t>
            </a:r>
          </a:p>
          <a:p>
            <a:r>
              <a:rPr lang="en-US" dirty="0"/>
              <a:t>More general than the master method.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Generate a guess at the correct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Try to prove that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(Step 3</a:t>
            </a:r>
            <a:r>
              <a:rPr lang="en-US" dirty="0"/>
              <a:t>: Profit.)</a:t>
            </a:r>
          </a:p>
        </p:txBody>
      </p:sp>
    </p:spTree>
    <p:extLst>
      <p:ext uri="{BB962C8B-B14F-4D97-AF65-F5344CB8AC3E}">
        <p14:creationId xmlns:p14="http://schemas.microsoft.com/office/powerpoint/2010/main" val="42572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08F96-F058-9E49-AA2A-847BF41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clarification</a:t>
            </a:r>
            <a:br>
              <a:rPr lang="en-US" dirty="0"/>
            </a:br>
            <a:r>
              <a:rPr lang="en-US" sz="2800" dirty="0"/>
              <a:t>about proving things about O() notation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13AC-617E-F34E-A041-370C98E93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486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FC2D-3729-B04A-80DD-31F7519D4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1145" cy="1325563"/>
          </a:xfrm>
        </p:spPr>
        <p:txBody>
          <a:bodyPr/>
          <a:lstStyle/>
          <a:p>
            <a:r>
              <a:rPr lang="en-US" dirty="0"/>
              <a:t>The Substitution Method </a:t>
            </a:r>
            <a:br>
              <a:rPr lang="en-US" dirty="0"/>
            </a:br>
            <a:r>
              <a:rPr lang="en-US" sz="2800" dirty="0"/>
              <a:t>first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Let’s return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Master Method says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this via the Substitution Method.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AA6AE-4FF2-6840-9B23-801B35CA2C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1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B1A3-9F2E-1A46-9D5C-EADD08DA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Guess the answer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4⋅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=4⋅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2⋅</m:t>
                        </m:r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8⋅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BC9FC0-98B2-3241-99BF-4C839B31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29059"/>
                <a:ext cx="9343254" cy="4711099"/>
              </a:xfrm>
              <a:blipFill>
                <a:blip r:embed="rId2"/>
                <a:stretch>
                  <a:fillRect l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/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1B14554-851F-DF47-97D9-ADC952235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19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DE629966-4AAF-6A4F-B29D-C63E6BBA5ADD}"/>
              </a:ext>
            </a:extLst>
          </p:cNvPr>
          <p:cNvSpPr/>
          <p:nvPr/>
        </p:nvSpPr>
        <p:spPr>
          <a:xfrm>
            <a:off x="3929451" y="1810485"/>
            <a:ext cx="1235675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/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C217F9-CA84-864E-98A8-3DCF79991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126" y="1809476"/>
                <a:ext cx="1433384" cy="506870"/>
              </a:xfrm>
              <a:prstGeom prst="rect">
                <a:avLst/>
              </a:prstGeom>
              <a:blipFill>
                <a:blip r:embed="rId4"/>
                <a:stretch>
                  <a:fillRect l="-350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>
            <a:extLst>
              <a:ext uri="{FF2B5EF4-FFF2-40B4-BE49-F238E27FC236}">
                <a16:creationId xmlns:a16="http://schemas.microsoft.com/office/drawing/2014/main" id="{54236AA8-E79B-5A40-925F-CF99F2B637C9}"/>
              </a:ext>
            </a:extLst>
          </p:cNvPr>
          <p:cNvSpPr/>
          <p:nvPr/>
        </p:nvSpPr>
        <p:spPr>
          <a:xfrm>
            <a:off x="4213657" y="3090207"/>
            <a:ext cx="1190661" cy="611436"/>
          </a:xfrm>
          <a:custGeom>
            <a:avLst/>
            <a:gdLst>
              <a:gd name="connsiteX0" fmla="*/ 0 w 952759"/>
              <a:gd name="connsiteY0" fmla="*/ 2901 h 583669"/>
              <a:gd name="connsiteX1" fmla="*/ 580768 w 952759"/>
              <a:gd name="connsiteY1" fmla="*/ 52328 h 583669"/>
              <a:gd name="connsiteX2" fmla="*/ 951470 w 952759"/>
              <a:gd name="connsiteY2" fmla="*/ 361247 h 583669"/>
              <a:gd name="connsiteX3" fmla="*/ 679622 w 952759"/>
              <a:gd name="connsiteY3" fmla="*/ 583669 h 583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759" h="583669">
                <a:moveTo>
                  <a:pt x="0" y="2901"/>
                </a:moveTo>
                <a:cubicBezTo>
                  <a:pt x="211095" y="-2248"/>
                  <a:pt x="422190" y="-7396"/>
                  <a:pt x="580768" y="52328"/>
                </a:cubicBezTo>
                <a:cubicBezTo>
                  <a:pt x="739346" y="112052"/>
                  <a:pt x="934994" y="272690"/>
                  <a:pt x="951470" y="361247"/>
                </a:cubicBezTo>
                <a:cubicBezTo>
                  <a:pt x="967946" y="449804"/>
                  <a:pt x="823784" y="516736"/>
                  <a:pt x="679622" y="583669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/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1CCD9BA-B4DB-6B47-B8A9-DF68FBFB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747" y="3173583"/>
                <a:ext cx="1433384" cy="506870"/>
              </a:xfrm>
              <a:prstGeom prst="rect">
                <a:avLst/>
              </a:prstGeom>
              <a:blipFill>
                <a:blip r:embed="rId5"/>
                <a:stretch>
                  <a:fillRect l="-263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eform 8">
            <a:extLst>
              <a:ext uri="{FF2B5EF4-FFF2-40B4-BE49-F238E27FC236}">
                <a16:creationId xmlns:a16="http://schemas.microsoft.com/office/drawing/2014/main" id="{363D870C-438C-D940-8280-F8508770F96F}"/>
              </a:ext>
            </a:extLst>
          </p:cNvPr>
          <p:cNvSpPr/>
          <p:nvPr/>
        </p:nvSpPr>
        <p:spPr>
          <a:xfrm>
            <a:off x="4250727" y="2496060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BC8A09-8936-5E4A-9AC2-117CE41D9A18}"/>
              </a:ext>
            </a:extLst>
          </p:cNvPr>
          <p:cNvSpPr txBox="1"/>
          <p:nvPr/>
        </p:nvSpPr>
        <p:spPr>
          <a:xfrm>
            <a:off x="5165126" y="2594183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D2AA5E-E3A3-8C42-A01D-F6954C0CA119}"/>
              </a:ext>
            </a:extLst>
          </p:cNvPr>
          <p:cNvSpPr/>
          <p:nvPr/>
        </p:nvSpPr>
        <p:spPr>
          <a:xfrm>
            <a:off x="4403127" y="3851921"/>
            <a:ext cx="984620" cy="494271"/>
          </a:xfrm>
          <a:custGeom>
            <a:avLst/>
            <a:gdLst>
              <a:gd name="connsiteX0" fmla="*/ 926757 w 1261341"/>
              <a:gd name="connsiteY0" fmla="*/ 0 h 494271"/>
              <a:gd name="connsiteX1" fmla="*/ 1260389 w 1261341"/>
              <a:gd name="connsiteY1" fmla="*/ 98854 h 494271"/>
              <a:gd name="connsiteX2" fmla="*/ 988541 w 1261341"/>
              <a:gd name="connsiteY2" fmla="*/ 321276 h 494271"/>
              <a:gd name="connsiteX3" fmla="*/ 0 w 1261341"/>
              <a:gd name="connsiteY3" fmla="*/ 494271 h 4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1341" h="494271">
                <a:moveTo>
                  <a:pt x="926757" y="0"/>
                </a:moveTo>
                <a:cubicBezTo>
                  <a:pt x="1088424" y="22654"/>
                  <a:pt x="1250092" y="45308"/>
                  <a:pt x="1260389" y="98854"/>
                </a:cubicBezTo>
                <a:cubicBezTo>
                  <a:pt x="1270686" y="152400"/>
                  <a:pt x="1198606" y="255373"/>
                  <a:pt x="988541" y="321276"/>
                </a:cubicBezTo>
                <a:cubicBezTo>
                  <a:pt x="778476" y="387179"/>
                  <a:pt x="389238" y="440725"/>
                  <a:pt x="0" y="494271"/>
                </a:cubicBezTo>
              </a:path>
            </a:pathLst>
          </a:custGeom>
          <a:noFill/>
          <a:ln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DDEF5-4FE4-5448-AE05-792CA58428B1}"/>
              </a:ext>
            </a:extLst>
          </p:cNvPr>
          <p:cNvSpPr txBox="1"/>
          <p:nvPr/>
        </p:nvSpPr>
        <p:spPr>
          <a:xfrm>
            <a:off x="5312834" y="4020271"/>
            <a:ext cx="143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/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Guessing the pattern: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Plug </a:t>
                </a:r>
                <a:r>
                  <a:rPr lang="en-US" sz="2400" dirty="0">
                    <a:solidFill>
                      <a:schemeClr val="tx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get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EADD85-03DE-4844-B53D-DC042FEF3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5236434"/>
                <a:ext cx="7798660" cy="1753044"/>
              </a:xfrm>
              <a:prstGeom prst="rect">
                <a:avLst/>
              </a:prstGeom>
              <a:blipFill>
                <a:blip r:embed="rId6"/>
                <a:stretch>
                  <a:fillRect l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8BDF9BD-1688-B744-8218-1EA004044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3256" y="4300421"/>
            <a:ext cx="1344440" cy="15915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F2EDD7-3298-FA43-AEA2-12720ECCF118}"/>
              </a:ext>
            </a:extLst>
          </p:cNvPr>
          <p:cNvSpPr txBox="1"/>
          <p:nvPr/>
        </p:nvSpPr>
        <p:spPr>
          <a:xfrm>
            <a:off x="7037846" y="1161100"/>
            <a:ext cx="20352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 guess the answer however you want: meta-reasoning, a little bird told you, wishful thinking, etc.  One useful way is to try to “unroll” the recursion, like we’re doing here.</a:t>
            </a:r>
          </a:p>
        </p:txBody>
      </p:sp>
    </p:spTree>
    <p:extLst>
      <p:ext uri="{BB962C8B-B14F-4D97-AF65-F5344CB8AC3E}">
        <p14:creationId xmlns:p14="http://schemas.microsoft.com/office/powerpoint/2010/main" val="40794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build="p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22B-1ABC-E148-852B-316540D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Prove the guess is correct.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519881"/>
                <a:ext cx="8428853" cy="465708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Inductive </a:t>
                </a:r>
                <a:r>
                  <a:rPr lang="en-US" dirty="0" err="1"/>
                  <a:t>Hyp</a:t>
                </a:r>
                <a:r>
                  <a:rPr lang="en-US" dirty="0"/>
                  <a:t>. (n):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Base Case (n=1):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1=1⋅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 n=k-1:</a:t>
                </a:r>
              </a:p>
              <a:p>
                <a:pPr lvl="2"/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func>
                        <m:r>
                          <a:rPr lang="en-US" sz="24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−1.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by definition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by induction.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/>
                  <a:t> by simplifying.</a:t>
                </a:r>
              </a:p>
              <a:p>
                <a:pPr lvl="1"/>
                <a:r>
                  <a:rPr lang="en-US" dirty="0"/>
                  <a:t>So Inductive </a:t>
                </a:r>
                <a:r>
                  <a:rPr lang="en-US" dirty="0" err="1"/>
                  <a:t>Hyp</a:t>
                </a:r>
                <a:r>
                  <a:rPr lang="en-US" dirty="0"/>
                  <a:t>. holds for n=k.</a:t>
                </a:r>
              </a:p>
              <a:p>
                <a:r>
                  <a:rPr lang="en-US" dirty="0"/>
                  <a:t>Conclusion: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≥1,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DF10AC-404A-1245-A018-7FF8AB076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519881"/>
                <a:ext cx="8428853" cy="4657082"/>
              </a:xfrm>
              <a:blipFill>
                <a:blip r:embed="rId2"/>
                <a:stretch>
                  <a:fillRect l="-1053" t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/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476666-0E2C-B14A-9DC9-FBAD88AF2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076" y="111691"/>
                <a:ext cx="5424616" cy="506870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D035B-2F2F-5744-BA36-04F0B72A1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376" y="5775719"/>
            <a:ext cx="905869" cy="107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7F677-0796-8C4A-A98D-131D583EA4DF}"/>
              </a:ext>
            </a:extLst>
          </p:cNvPr>
          <p:cNvSpPr txBox="1"/>
          <p:nvPr/>
        </p:nvSpPr>
        <p:spPr>
          <a:xfrm>
            <a:off x="3404173" y="6019511"/>
            <a:ext cx="4705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7030A0"/>
                </a:solidFill>
              </a:rPr>
              <a:t>We’re being sloppy here about floors and ceilings…what would you need to do to be less sloppy?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C2A3C-8B99-CB42-BAFA-D874A646D840}"/>
              </a:ext>
            </a:extLst>
          </p:cNvPr>
          <p:cNvSpPr txBox="1"/>
          <p:nvPr/>
        </p:nvSpPr>
        <p:spPr>
          <a:xfrm>
            <a:off x="7637858" y="3916981"/>
            <a:ext cx="13773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We just replaced the “n” in the statement of the inductive hypothesis with an ”k-1” to get the I.H. for k-1.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DD07A2-8780-2548-9575-F485C5AD52C4}"/>
              </a:ext>
            </a:extLst>
          </p:cNvPr>
          <p:cNvCxnSpPr/>
          <p:nvPr/>
        </p:nvCxnSpPr>
        <p:spPr>
          <a:xfrm flipH="1" flipV="1">
            <a:off x="7847635" y="3599727"/>
            <a:ext cx="521174" cy="248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35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429D-8303-184E-AE6B-CFF47F00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</p:spPr>
            <p:txBody>
              <a:bodyPr/>
              <a:lstStyle/>
              <a:p>
                <a:r>
                  <a:rPr lang="en-US" dirty="0"/>
                  <a:t>Pretend like you never did Step 1, and just write down: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Segoe Print" panose="02000800000000000000" pitchFamily="2" charset="0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Segoe Print" panose="02000800000000000000" pitchFamily="2" charset="0"/>
                  </a:rPr>
                  <a:t>Proof: [Whatever you wrote in Step 2]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127483-DF59-B647-8103-4F1E0F1B3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13268"/>
                <a:ext cx="8515350" cy="4351338"/>
              </a:xfrm>
              <a:blipFill>
                <a:blip r:embed="rId2"/>
                <a:stretch>
                  <a:fillRect l="-1341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87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8749-E761-0345-88AE-3F48E519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A5722-3542-A743-A748-3BAEA3BFB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substitution method is a different way of solving recurrence relations.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Step 1</a:t>
            </a:r>
            <a:r>
              <a:rPr lang="en-US" dirty="0"/>
              <a:t>: Guess the answer.</a:t>
            </a:r>
          </a:p>
          <a:p>
            <a:r>
              <a:rPr lang="en-US" dirty="0">
                <a:solidFill>
                  <a:schemeClr val="accent4"/>
                </a:solidFill>
              </a:rPr>
              <a:t>Step 2</a:t>
            </a:r>
            <a:r>
              <a:rPr lang="en-US" dirty="0"/>
              <a:t>: Prove your guess is correct.</a:t>
            </a:r>
          </a:p>
          <a:p>
            <a:r>
              <a:rPr lang="en-US" dirty="0">
                <a:solidFill>
                  <a:schemeClr val="accent4"/>
                </a:solidFill>
              </a:rPr>
              <a:t>Step 3</a:t>
            </a:r>
            <a:r>
              <a:rPr lang="en-US" dirty="0"/>
              <a:t>: Profit.</a:t>
            </a:r>
          </a:p>
          <a:p>
            <a:endParaRPr lang="en-US" dirty="0"/>
          </a:p>
          <a:p>
            <a:r>
              <a:rPr lang="en-US" dirty="0"/>
              <a:t>We’ll get more practice with the substitution method next lecture!  </a:t>
            </a:r>
          </a:p>
        </p:txBody>
      </p:sp>
    </p:spTree>
    <p:extLst>
      <p:ext uri="{BB962C8B-B14F-4D97-AF65-F5344CB8AC3E}">
        <p14:creationId xmlns:p14="http://schemas.microsoft.com/office/powerpoint/2010/main" val="2365309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D60-8B78-BF44-B08F-D1F97D6C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(if time)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Step 1: Guess: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(divine inspiration).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But I don’t have such a precise guess about the form for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…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is, what’s the leading constant?</a:t>
                </a:r>
              </a:p>
              <a:p>
                <a:r>
                  <a:rPr lang="en-US" dirty="0"/>
                  <a:t>Can I still do Step 2?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5D7BD-1ADB-DD4C-A3CA-FE0F72854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14BDF5-F151-0143-9FAB-D60C3FA3D6C6}"/>
              </a:ext>
            </a:extLst>
          </p:cNvPr>
          <p:cNvSpPr txBox="1"/>
          <p:nvPr/>
        </p:nvSpPr>
        <p:spPr>
          <a:xfrm>
            <a:off x="628650" y="1251399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(If not time, that’s okay; we’ll see these ideas in Lecture 4)</a:t>
            </a:r>
          </a:p>
        </p:txBody>
      </p:sp>
    </p:spTree>
    <p:extLst>
      <p:ext uri="{BB962C8B-B14F-4D97-AF65-F5344CB8AC3E}">
        <p14:creationId xmlns:p14="http://schemas.microsoft.com/office/powerpoint/2010/main" val="15199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</a:t>
                </a:r>
                <a:r>
                  <a:rPr lang="en-US" dirty="0">
                    <a:solidFill>
                      <a:srgbClr val="FF0000"/>
                    </a:solidFill>
                  </a:rPr>
                  <a:t>C</a:t>
                </a:r>
                <a:r>
                  <a:rPr lang="en-US" dirty="0"/>
                  <a:t>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33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E31C-3FB5-814F-8CE1-6538BD8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/>
              <a:lstStyle/>
              <a:p>
                <a:r>
                  <a:rPr lang="en-US" dirty="0"/>
                  <a:t>Assume that the inductive hypothesis holds for n=k-1.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Then the inductive hypothesis holds for n=k.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5F1D-7C6A-A448-912C-22F365D3B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A2EDAF-6365-2748-89AF-E1E64E4B64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/>
              <p:nvPr/>
            </p:nvSpPr>
            <p:spPr>
              <a:xfrm>
                <a:off x="3818237" y="112992"/>
                <a:ext cx="567175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A7D35C8-04D5-1E42-B9B7-03587F780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237" y="112992"/>
                <a:ext cx="5671751" cy="369332"/>
              </a:xfrm>
              <a:prstGeom prst="rect">
                <a:avLst/>
              </a:prstGeom>
              <a:blipFill>
                <a:blip r:embed="rId4"/>
                <a:stretch>
                  <a:fillRect l="-89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158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B178-8467-9045-90C5-B7427EC5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Prove it, working backwards to figure out the constant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Guess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some constant C TBD. 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Hypothesis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Base case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Inductive step</a:t>
                </a:r>
                <a:r>
                  <a:rPr lang="en-US" dirty="0"/>
                  <a:t>: Works as long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Conclusion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9E5F99-F2BC-C04A-8863-CD5B420341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79426" cy="4351338"/>
              </a:xfrm>
              <a:blipFill>
                <a:blip r:embed="rId2"/>
                <a:stretch>
                  <a:fillRect l="-1364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/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+32⋅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3BB8FE5-9B16-F14A-A0AD-8E90B0035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893" y="5890950"/>
                <a:ext cx="2728183" cy="841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28544"/>
      </p:ext>
    </p:extLst>
  </p:cSld>
  <p:clrMapOvr>
    <a:masterClrMapping/>
  </p:clrMapOvr>
  <p:transition spd="slow"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BB49-73A9-0846-B21F-771D0862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Profit.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latin typeface="Segoe Print" panose="02000800000000000000" pitchFamily="2" charset="0"/>
                  </a:rPr>
                  <a:t>Theorem: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Segoe Print" panose="02000800000000000000" pitchFamily="2" charset="0"/>
                </a:endParaRPr>
              </a:p>
              <a:p>
                <a:r>
                  <a:rPr lang="en-US" dirty="0">
                    <a:latin typeface="Segoe Print" panose="02000800000000000000" pitchFamily="2" charset="0"/>
                  </a:rPr>
                  <a:t>Proof: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Hypothesis: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is true.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Inductive step: </a:t>
                </a:r>
              </a:p>
              <a:p>
                <a:pPr lvl="2"/>
                <a:r>
                  <a:rPr lang="en-US" dirty="0"/>
                  <a:t>Assume Inductive </a:t>
                </a:r>
                <a:r>
                  <a:rPr lang="en-US" dirty="0" err="1"/>
                  <a:t>Hyp</a:t>
                </a:r>
                <a:r>
                  <a:rPr lang="en-US" dirty="0"/>
                  <a:t>. for n=k-1.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≤2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⋅32⋅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+32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+32 −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=32⋅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establishes inductive </a:t>
                </a:r>
                <a:r>
                  <a:rPr lang="en-US" dirty="0" err="1"/>
                  <a:t>hyp</a:t>
                </a:r>
                <a:r>
                  <a:rPr lang="en-US" dirty="0"/>
                  <a:t>. for n=k.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Conclusion: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≤32⋅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>
                  <a:latin typeface="Segoe Print" panose="02000800000000000000" pitchFamily="2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3022FA-5E29-FC4C-ACC7-E06B6185E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6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AD6106-3D62-324C-8358-B6A012417D57}"/>
              </a:ext>
            </a:extLst>
          </p:cNvPr>
          <p:cNvSpPr txBox="1"/>
          <p:nvPr/>
        </p:nvSpPr>
        <p:spPr>
          <a:xfrm>
            <a:off x="6190736" y="4001294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the def. of T(k)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26881-E8C9-1945-A624-DCEE58E1010F}"/>
              </a:ext>
            </a:extLst>
          </p:cNvPr>
          <p:cNvSpPr txBox="1"/>
          <p:nvPr/>
        </p:nvSpPr>
        <p:spPr>
          <a:xfrm>
            <a:off x="6190736" y="4505562"/>
            <a:ext cx="263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induction</a:t>
            </a:r>
          </a:p>
        </p:txBody>
      </p:sp>
    </p:spTree>
    <p:extLst>
      <p:ext uri="{BB962C8B-B14F-4D97-AF65-F5344CB8AC3E}">
        <p14:creationId xmlns:p14="http://schemas.microsoft.com/office/powerpoint/2010/main" val="238653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33697" y="-146244"/>
                <a:ext cx="4572000" cy="163608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endParaRPr lang="en-US" dirty="0">
                  <a:solidFill>
                    <a:schemeClr val="accent4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⟺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∃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&gt;0  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.   ∀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solidFill>
                    <a:schemeClr val="accent4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:endParaRPr lang="en-US" sz="800" i="1" dirty="0">
                  <a:solidFill>
                    <a:schemeClr val="accent4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𝑐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97" y="-146244"/>
                <a:ext cx="4572000" cy="1636089"/>
              </a:xfrm>
              <a:prstGeom prst="rect">
                <a:avLst/>
              </a:prstGeom>
              <a:blipFill rotWithShape="0">
                <a:blip r:embed="rId2"/>
                <a:stretch>
                  <a:fillRect t="-3731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360636" y="164282"/>
                <a:ext cx="7886700" cy="1325563"/>
              </a:xfrm>
            </p:spPr>
            <p:txBody>
              <a:bodyPr/>
              <a:lstStyle/>
              <a:p>
                <a:pPr/>
                <a:r>
                  <a:rPr lang="en-US" dirty="0"/>
                  <a:t>Example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+10=</m:t>
                      </m:r>
                      <m:r>
                        <a:rPr lang="en-US" sz="36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𝑂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0636" y="164282"/>
                <a:ext cx="7886700" cy="1325563"/>
              </a:xfrm>
              <a:blipFill rotWithShape="0">
                <a:blip r:embed="rId4"/>
                <a:stretch>
                  <a:fillRect l="-3091" t="-9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520026" y="2073876"/>
            <a:ext cx="34546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Formally: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Choose c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Choose n</a:t>
            </a:r>
            <a:r>
              <a:rPr lang="en-US" sz="2400" baseline="-25000" dirty="0"/>
              <a:t>0</a:t>
            </a:r>
            <a:r>
              <a:rPr lang="en-US" sz="2400" dirty="0"/>
              <a:t>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23815" y="3796680"/>
                <a:ext cx="4572000" cy="9848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≥4, 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1000" i="1" dirty="0">
                  <a:solidFill>
                    <a:schemeClr val="tx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0≤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+10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815" y="3796680"/>
                <a:ext cx="4572000" cy="9848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3EE9C360-977E-FD4B-BC34-E011B879A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50" y="2073876"/>
            <a:ext cx="6052915" cy="42259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F8A992-48CD-4A42-BBAD-C21FBF673F90}"/>
              </a:ext>
            </a:extLst>
          </p:cNvPr>
          <p:cNvSpPr txBox="1"/>
          <p:nvPr/>
        </p:nvSpPr>
        <p:spPr>
          <a:xfrm rot="19435169">
            <a:off x="4029534" y="3619686"/>
            <a:ext cx="258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T(n) = 2n</a:t>
            </a:r>
            <a:r>
              <a:rPr lang="en-US" sz="2400" baseline="30000" dirty="0">
                <a:solidFill>
                  <a:srgbClr val="FF0000"/>
                </a:solidFill>
              </a:rPr>
              <a:t>2 </a:t>
            </a:r>
            <a:r>
              <a:rPr lang="en-US" sz="2400" dirty="0">
                <a:solidFill>
                  <a:srgbClr val="FF0000"/>
                </a:solidFill>
              </a:rPr>
              <a:t>+ 10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539C58-C69E-4B42-96C3-2675CA870F21}"/>
              </a:ext>
            </a:extLst>
          </p:cNvPr>
          <p:cNvSpPr txBox="1"/>
          <p:nvPr/>
        </p:nvSpPr>
        <p:spPr>
          <a:xfrm>
            <a:off x="4687217" y="4855868"/>
            <a:ext cx="262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ECE"/>
                </a:solidFill>
              </a:rPr>
              <a:t>g(n) = n</a:t>
            </a:r>
            <a:r>
              <a:rPr lang="en-US" sz="2400" baseline="30000" dirty="0">
                <a:solidFill>
                  <a:srgbClr val="005ECE"/>
                </a:solidFill>
              </a:rPr>
              <a:t>2</a:t>
            </a:r>
            <a:endParaRPr lang="en-US" sz="2400" dirty="0">
              <a:solidFill>
                <a:srgbClr val="005EC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D631B-BB3F-364C-9480-9EF42BFD851D}"/>
              </a:ext>
            </a:extLst>
          </p:cNvPr>
          <p:cNvSpPr txBox="1"/>
          <p:nvPr/>
        </p:nvSpPr>
        <p:spPr>
          <a:xfrm>
            <a:off x="3608171" y="2343258"/>
            <a:ext cx="215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3g(n) = 3n</a:t>
            </a:r>
            <a:r>
              <a:rPr lang="en-US" sz="2400" baseline="30000" dirty="0">
                <a:solidFill>
                  <a:srgbClr val="00B050"/>
                </a:solidFill>
              </a:rPr>
              <a:t>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64137-A5B2-774A-B5C8-2BD99310F9E9}"/>
              </a:ext>
            </a:extLst>
          </p:cNvPr>
          <p:cNvSpPr txBox="1"/>
          <p:nvPr/>
        </p:nvSpPr>
        <p:spPr>
          <a:xfrm>
            <a:off x="2533134" y="1844821"/>
            <a:ext cx="95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</a:t>
            </a:r>
            <a:r>
              <a:rPr lang="en-US" baseline="-25000" dirty="0">
                <a:solidFill>
                  <a:schemeClr val="accent6"/>
                </a:solidFill>
              </a:rPr>
              <a:t>0</a:t>
            </a:r>
            <a:r>
              <a:rPr lang="en-US" dirty="0">
                <a:solidFill>
                  <a:schemeClr val="accent6"/>
                </a:solidFill>
              </a:rPr>
              <a:t>=4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C92DA-811D-2649-A4A9-279004C1ED9D}"/>
              </a:ext>
            </a:extLst>
          </p:cNvPr>
          <p:cNvSpPr txBox="1"/>
          <p:nvPr/>
        </p:nvSpPr>
        <p:spPr>
          <a:xfrm>
            <a:off x="3084263" y="127160"/>
            <a:ext cx="305212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SLIDE FROM LAST TIME</a:t>
            </a:r>
          </a:p>
        </p:txBody>
      </p:sp>
    </p:spTree>
    <p:extLst>
      <p:ext uri="{BB962C8B-B14F-4D97-AF65-F5344CB8AC3E}">
        <p14:creationId xmlns:p14="http://schemas.microsoft.com/office/powerpoint/2010/main" val="2872072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BA42-5E77-1845-9A58-90FCD29D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Aside: </a:t>
            </a:r>
            <a:br>
              <a:rPr lang="en-US" dirty="0"/>
            </a:br>
            <a:r>
              <a:rPr lang="en-US" dirty="0"/>
              <a:t>The form of the inductive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FADBE-CFD4-A94E-AED3-7FE2958C58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0689"/>
                <a:ext cx="8249133" cy="493399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the previous examples, we had an inductive hypothesis of the form: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≤32⋅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The reason it was written like that is because that’s what it should be if I’m doing “standard” induction.  That is, the inductive step is: assuming that the inductive hypothesis holds for k-1, show that it holds for k.</a:t>
                </a:r>
              </a:p>
              <a:p>
                <a:r>
                  <a:rPr lang="en-US" dirty="0"/>
                  <a:t>However, if one uses strong induction, it’s fine to use an inductive hypothesis of the form: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≤32⋅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 this case, the inductive step would be: assuming that the inductive hypothesis holds 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show that it holds for k.</a:t>
                </a:r>
              </a:p>
              <a:p>
                <a:r>
                  <a:rPr lang="en-US" dirty="0"/>
                  <a:t>Both ways are totally fine.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CFADBE-CFD4-A94E-AED3-7FE2958C5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0689"/>
                <a:ext cx="8249133" cy="4933990"/>
              </a:xfrm>
              <a:blipFill>
                <a:blip r:embed="rId2"/>
                <a:stretch>
                  <a:fillRect l="-1231" t="-2308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A461C13-D329-9B4C-BA9C-5857CB609EC2}"/>
              </a:ext>
            </a:extLst>
          </p:cNvPr>
          <p:cNvSpPr txBox="1"/>
          <p:nvPr/>
        </p:nvSpPr>
        <p:spPr>
          <a:xfrm>
            <a:off x="5741044" y="180460"/>
            <a:ext cx="31367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slide added after lecture</a:t>
            </a:r>
          </a:p>
        </p:txBody>
      </p:sp>
    </p:spTree>
    <p:extLst>
      <p:ext uri="{BB962C8B-B14F-4D97-AF65-F5344CB8AC3E}">
        <p14:creationId xmlns:p14="http://schemas.microsoft.com/office/powerpoint/2010/main" val="59671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CCF-B2A7-A746-8747-7DAF7DEE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two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AD5A-0FF5-484E-AED0-79B047A7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the Substitution Method works where the Master Method does not.</a:t>
            </a:r>
          </a:p>
          <a:p>
            <a:r>
              <a:rPr lang="en-US" dirty="0"/>
              <a:t>More on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192148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628649" y="1825625"/>
            <a:ext cx="8428853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What happens if the sub-problems are different sizes?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accent4"/>
                </a:solidFill>
              </a:rPr>
              <a:t>And when might that happen?</a:t>
            </a: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31478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6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49" y="4640344"/>
            <a:ext cx="8515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Pre-Lecture Exercise 4!</a:t>
            </a:r>
          </a:p>
        </p:txBody>
      </p:sp>
    </p:spTree>
    <p:extLst>
      <p:ext uri="{BB962C8B-B14F-4D97-AF65-F5344CB8AC3E}">
        <p14:creationId xmlns:p14="http://schemas.microsoft.com/office/powerpoint/2010/main" val="21240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7CF149-0FD2-3F43-BE02-DF062FFAC6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 order to</a:t>
                </a:r>
                <a:r>
                  <a:rPr lang="en-US" b="1" dirty="0"/>
                  <a:t> formally prove</a:t>
                </a:r>
                <a:br>
                  <a:rPr lang="en-US" b="1" dirty="0"/>
                </a:b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+10=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17CF149-0FD2-3F43-BE02-DF062FFAC6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734DE-36F6-4C49-AAF2-BF70C26D2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2152" y="1825625"/>
                <a:ext cx="8317642" cy="503237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Claim: For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+10≤3⋅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 prove the claim, first notice that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+10≤3⋅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10≤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last thing is true 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since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≈3.16≤4.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also have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is always positive.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1734DE-36F6-4C49-AAF2-BF70C26D2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52" y="1825625"/>
                <a:ext cx="8317642" cy="5032375"/>
              </a:xfrm>
              <a:blipFill>
                <a:blip r:embed="rId3"/>
                <a:stretch>
                  <a:fillRect l="-1067" t="-2020" b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4EF064-D9AD-C340-9395-20781A80FADF}"/>
              </a:ext>
            </a:extLst>
          </p:cNvPr>
          <p:cNvSpPr txBox="1"/>
          <p:nvPr/>
        </p:nvSpPr>
        <p:spPr>
          <a:xfrm>
            <a:off x="6573794" y="392944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sufficient rigor for your homework!  </a:t>
            </a:r>
          </a:p>
        </p:txBody>
      </p:sp>
    </p:spTree>
    <p:extLst>
      <p:ext uri="{BB962C8B-B14F-4D97-AF65-F5344CB8AC3E}">
        <p14:creationId xmlns:p14="http://schemas.microsoft.com/office/powerpoint/2010/main" val="36990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97907" cy="4351338"/>
          </a:xfrm>
        </p:spPr>
        <p:txBody>
          <a:bodyPr>
            <a:normAutofit/>
          </a:bodyPr>
          <a:lstStyle/>
          <a:p>
            <a:r>
              <a:rPr lang="en-US" sz="3200" dirty="0"/>
              <a:t>Recurrence Relations!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How do we calculate the runtime a recursive algorithm?</a:t>
            </a:r>
            <a:endParaRPr lang="en-US" sz="2800" dirty="0"/>
          </a:p>
          <a:p>
            <a:r>
              <a:rPr lang="en-US" sz="3200" dirty="0"/>
              <a:t>The Master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useful theorem so we don’t have to answer this question from scratch each time.</a:t>
            </a:r>
            <a:r>
              <a:rPr lang="en-US" sz="2800" b="1" i="1" dirty="0">
                <a:solidFill>
                  <a:schemeClr val="accent4"/>
                </a:solidFill>
              </a:rPr>
              <a:t> </a:t>
            </a:r>
          </a:p>
          <a:p>
            <a:r>
              <a:rPr lang="en-US" sz="3200" dirty="0"/>
              <a:t>The Substitution Method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different way to solve recurrence relations, more general than the Master Method.</a:t>
            </a:r>
          </a:p>
        </p:txBody>
      </p:sp>
    </p:spTree>
    <p:extLst>
      <p:ext uri="{BB962C8B-B14F-4D97-AF65-F5344CB8AC3E}">
        <p14:creationId xmlns:p14="http://schemas.microsoft.com/office/powerpoint/2010/main" val="9844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442" y="85658"/>
            <a:ext cx="7886700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MergeSort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8661" y="1361593"/>
            <a:ext cx="854765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Let’s call this running time T(n).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when the input has length n.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know that </a:t>
            </a:r>
            <a:r>
              <a:rPr lang="en-US" sz="3200" dirty="0">
                <a:solidFill>
                  <a:schemeClr val="accent4"/>
                </a:solidFill>
              </a:rPr>
              <a:t>T(n) = O(</a:t>
            </a:r>
            <a:r>
              <a:rPr lang="en-US" sz="3200" dirty="0" err="1">
                <a:solidFill>
                  <a:schemeClr val="accent4"/>
                </a:solidFill>
              </a:rPr>
              <a:t>nlog</a:t>
            </a:r>
            <a:r>
              <a:rPr lang="en-US" sz="3200" dirty="0">
                <a:solidFill>
                  <a:schemeClr val="accent4"/>
                </a:solidFill>
              </a:rPr>
              <a:t>(n)).</a:t>
            </a:r>
          </a:p>
          <a:p>
            <a:pPr marL="285750" indent="-285750">
              <a:buFont typeface="Arial" charset="0"/>
              <a:buChar char="•"/>
            </a:pPr>
            <a:endParaRPr lang="en-US" sz="3200" dirty="0"/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We also know that T(n) satisfies: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ts val="2580"/>
                  </a:lnSpc>
                </a:pP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(A):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n = length(A)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if</a:t>
                </a:r>
                <a:r>
                  <a:rPr lang="en-US" sz="2000" dirty="0"/>
                  <a:t> 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sz="2000" dirty="0"/>
                  <a:t> 1:</a:t>
                </a:r>
              </a:p>
              <a:p>
                <a:pPr lvl="1">
                  <a:lnSpc>
                    <a:spcPts val="2580"/>
                  </a:lnSpc>
                </a:pPr>
                <a:r>
                  <a:rPr lang="en-US" b="1" dirty="0"/>
                  <a:t>return</a:t>
                </a:r>
                <a:r>
                  <a:rPr lang="en-US" dirty="0"/>
                  <a:t> A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L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(A[:n/2])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dirty="0"/>
                  <a:t>    R =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MERGESORT</a:t>
                </a:r>
                <a:r>
                  <a:rPr lang="en-US" sz="2000" dirty="0"/>
                  <a:t>(A[n/2:])</a:t>
                </a:r>
              </a:p>
              <a:p>
                <a:pPr>
                  <a:lnSpc>
                    <a:spcPts val="2580"/>
                  </a:lnSpc>
                </a:pPr>
                <a:r>
                  <a:rPr lang="en-US" sz="2000" b="1" dirty="0"/>
                  <a:t>    return</a:t>
                </a:r>
                <a:r>
                  <a:rPr lang="en-US" sz="2000" dirty="0"/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MERGE</a:t>
                </a:r>
                <a:r>
                  <a:rPr lang="en-US" sz="2000" dirty="0"/>
                  <a:t>(L,R)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53" y="4244704"/>
                <a:ext cx="3468759" cy="2426305"/>
              </a:xfrm>
              <a:prstGeom prst="rect">
                <a:avLst/>
              </a:prstGeom>
              <a:blipFill rotWithShape="0">
                <a:blip r:embed="rId2"/>
                <a:stretch>
                  <a:fillRect l="-1751" b="-3250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≤2⋅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+11⋅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" y="4414876"/>
                <a:ext cx="5357192" cy="84023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17238" y="5531336"/>
            <a:ext cx="4760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Last time we showed that the time to run MERGE on a problem of size n is at most 11n operations.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3966519" y="5115698"/>
            <a:ext cx="131503" cy="3459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2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=2⋅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+11⋅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is a </a:t>
                </a:r>
                <a:r>
                  <a:rPr lang="en-US" b="1" dirty="0">
                    <a:solidFill>
                      <a:schemeClr val="tx1"/>
                    </a:solidFill>
                  </a:rPr>
                  <a:t>recurrence relation.</a:t>
                </a:r>
              </a:p>
              <a:p>
                <a:r>
                  <a:rPr lang="en-US" dirty="0"/>
                  <a:t>It gives us a formula for T(n) in terms of T(less than n)</a:t>
                </a:r>
              </a:p>
              <a:p>
                <a:endParaRPr lang="en-US" dirty="0"/>
              </a:p>
              <a:p>
                <a:r>
                  <a:rPr lang="en-US" dirty="0"/>
                  <a:t>The challenge:</a:t>
                </a:r>
              </a:p>
              <a:p>
                <a:pPr marL="0" indent="0" algn="ctr">
                  <a:buNone/>
                </a:pPr>
                <a:r>
                  <a:rPr lang="en-US" sz="3600" dirty="0">
                    <a:solidFill>
                      <a:schemeClr val="accent4"/>
                    </a:solidFill>
                  </a:rPr>
                  <a:t>Given a recurrence relation for T(n), find a closed form expression for T(n).</a:t>
                </a:r>
              </a:p>
              <a:p>
                <a:pPr marL="0" indent="0" algn="ctr">
                  <a:buNone/>
                </a:pPr>
                <a:endParaRPr lang="en-US" b="1" i="1" dirty="0">
                  <a:solidFill>
                    <a:srgbClr val="005ECE"/>
                  </a:solidFill>
                </a:endParaRPr>
              </a:p>
              <a:p>
                <a:r>
                  <a:rPr lang="en-US" dirty="0"/>
                  <a:t>For example, T(n) = O(</a:t>
                </a:r>
                <a:r>
                  <a:rPr lang="en-US" dirty="0" err="1"/>
                  <a:t>nlog</a:t>
                </a:r>
                <a:r>
                  <a:rPr lang="en-US" dirty="0"/>
                  <a:t>(n))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5" y="1690688"/>
                <a:ext cx="8515350" cy="4869137"/>
              </a:xfrm>
              <a:blipFill>
                <a:blip r:embed="rId2"/>
                <a:stretch>
                  <a:fillRect l="-1192" r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8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16185</TotalTime>
  <Words>3998</Words>
  <Application>Microsoft Macintosh PowerPoint</Application>
  <PresentationFormat>On-screen Show (4:3)</PresentationFormat>
  <Paragraphs>751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Athelas</vt:lpstr>
      <vt:lpstr>Calibri</vt:lpstr>
      <vt:lpstr>Calibri Light</vt:lpstr>
      <vt:lpstr>Cambria Math</vt:lpstr>
      <vt:lpstr>Mangal</vt:lpstr>
      <vt:lpstr>Segoe Print</vt:lpstr>
      <vt:lpstr>Wingdings</vt:lpstr>
      <vt:lpstr>1_Office Theme</vt:lpstr>
      <vt:lpstr>Office Theme</vt:lpstr>
      <vt:lpstr>Lecture 3</vt:lpstr>
      <vt:lpstr>Announcements!</vt:lpstr>
      <vt:lpstr>Last time….</vt:lpstr>
      <vt:lpstr>Quick clarification about proving things about O() notation</vt:lpstr>
      <vt:lpstr>Example 2n^2+10=O(n^2 )</vt:lpstr>
      <vt:lpstr>In order to formally prove  2n^2+10=O(n^2 ) </vt:lpstr>
      <vt:lpstr>Today</vt:lpstr>
      <vt:lpstr>Running time of MergeSort</vt:lpstr>
      <vt:lpstr>Recurrence Relations</vt:lpstr>
      <vt:lpstr>Technicalities I Base Cases</vt:lpstr>
      <vt:lpstr>On your pre-lecture exercise</vt:lpstr>
      <vt:lpstr>One approach for all of these</vt:lpstr>
      <vt:lpstr>Solutions to pre-lecture exercise (1)</vt:lpstr>
      <vt:lpstr>Solutions to pre-lecture exercise (2)</vt:lpstr>
      <vt:lpstr>More examples</vt:lpstr>
      <vt:lpstr>The master theorem</vt:lpstr>
      <vt:lpstr>The master theorem</vt:lpstr>
      <vt:lpstr>Technicalities II Integer division</vt:lpstr>
      <vt:lpstr>Examples (details on board)</vt:lpstr>
      <vt:lpstr>Proof of the master theorem</vt:lpstr>
      <vt:lpstr>Recursion tree</vt:lpstr>
      <vt:lpstr>Recursion tree</vt:lpstr>
      <vt:lpstr>Recursion tree</vt:lpstr>
      <vt:lpstr>Now let’s check all the cases </vt:lpstr>
      <vt:lpstr>Case 1: a=b^d</vt:lpstr>
      <vt:lpstr>Case 2: a&lt;b^d</vt:lpstr>
      <vt:lpstr>Aside: Geometric sums</vt:lpstr>
      <vt:lpstr>Case 2: a&lt;b^d</vt:lpstr>
      <vt:lpstr>Case 3: a&gt;b^d</vt:lpstr>
      <vt:lpstr>Now let’s check all the cases </vt:lpstr>
      <vt:lpstr>Even more generally,  for T(n) = aT(n/b) + f(n)…</vt:lpstr>
      <vt:lpstr>Understanding the Master Theorem</vt:lpstr>
      <vt:lpstr>The eternal struggle</vt:lpstr>
      <vt:lpstr>Consider our three warm-ups</vt:lpstr>
      <vt:lpstr>First example: tall and skinny tree</vt:lpstr>
      <vt:lpstr>Third example: bushy tree</vt:lpstr>
      <vt:lpstr>Second example: just right</vt:lpstr>
      <vt:lpstr>What have we learned?</vt:lpstr>
      <vt:lpstr>The Substitution Method</vt:lpstr>
      <vt:lpstr>The Substitution Method  first example</vt:lpstr>
      <vt:lpstr>Step 1: Guess the answer</vt:lpstr>
      <vt:lpstr>Step 2: Prove the guess is correct.</vt:lpstr>
      <vt:lpstr>Step 3: Profit</vt:lpstr>
      <vt:lpstr>What have we learned?</vt:lpstr>
      <vt:lpstr>Another example (if time)</vt:lpstr>
      <vt:lpstr>Step 2: Prove it, working backwards to figure out the constant</vt:lpstr>
      <vt:lpstr>Inductive step</vt:lpstr>
      <vt:lpstr>Step 2: Prove it, working backwards to figure out the constant</vt:lpstr>
      <vt:lpstr>Step 3: Profit.</vt:lpstr>
      <vt:lpstr>Aside:  The form of the inductive hypothesis</vt:lpstr>
      <vt:lpstr>Why two methods?</vt:lpstr>
      <vt:lpstr>Next Time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</dc:title>
  <dc:creator>Mary Katherine Wootters</dc:creator>
  <cp:lastModifiedBy>Microsoft Office User</cp:lastModifiedBy>
  <cp:revision>111</cp:revision>
  <cp:lastPrinted>2019-01-25T21:28:35Z</cp:lastPrinted>
  <dcterms:created xsi:type="dcterms:W3CDTF">2017-04-07T20:39:43Z</dcterms:created>
  <dcterms:modified xsi:type="dcterms:W3CDTF">2019-01-25T21:30:25Z</dcterms:modified>
</cp:coreProperties>
</file>